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57" r:id="rId5"/>
    <p:sldId id="261" r:id="rId6"/>
    <p:sldId id="263" r:id="rId7"/>
    <p:sldId id="264" r:id="rId8"/>
    <p:sldId id="258" r:id="rId9"/>
    <p:sldId id="262" r:id="rId10"/>
    <p:sldId id="265" r:id="rId11"/>
    <p:sldId id="260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HANGME\Documents\Diode-HeNe%20Laser%20Gain%20Curv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HANGME\Documents\Diode-HeNe%20Laser%20Gain%20Curv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dirty="0"/>
              <a:t>Gain </a:t>
            </a:r>
            <a:r>
              <a:rPr lang="en-US" dirty="0" smtClean="0"/>
              <a:t>Curve (Linear Response)</a:t>
            </a:r>
            <a:endParaRPr lang="en-US" dirty="0"/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v>HeNe Laser (632 nm)</c:v>
          </c:tx>
          <c:spPr>
            <a:ln w="28575">
              <a:noFill/>
            </a:ln>
          </c:spPr>
          <c:xVal>
            <c:numRef>
              <c:f>Sheet1!$A$3:$A$18</c:f>
              <c:numCache>
                <c:formatCode>General</c:formatCode>
                <c:ptCount val="16"/>
                <c:pt idx="0">
                  <c:v>0.999</c:v>
                </c:pt>
                <c:pt idx="1">
                  <c:v>10.050000000000002</c:v>
                </c:pt>
                <c:pt idx="2">
                  <c:v>20.03</c:v>
                </c:pt>
                <c:pt idx="3">
                  <c:v>30</c:v>
                </c:pt>
                <c:pt idx="4">
                  <c:v>40.01</c:v>
                </c:pt>
                <c:pt idx="5">
                  <c:v>50.04</c:v>
                </c:pt>
                <c:pt idx="6">
                  <c:v>60.02</c:v>
                </c:pt>
                <c:pt idx="7">
                  <c:v>70.099999999999994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  <c:pt idx="11">
                  <c:v>110</c:v>
                </c:pt>
                <c:pt idx="12">
                  <c:v>120</c:v>
                </c:pt>
                <c:pt idx="13">
                  <c:v>130</c:v>
                </c:pt>
                <c:pt idx="14">
                  <c:v>140</c:v>
                </c:pt>
                <c:pt idx="15">
                  <c:v>150</c:v>
                </c:pt>
              </c:numCache>
            </c:numRef>
          </c:xVal>
          <c:yVal>
            <c:numRef>
              <c:f>Sheet1!$B$3:$B$18</c:f>
              <c:numCache>
                <c:formatCode>General</c:formatCode>
                <c:ptCount val="16"/>
                <c:pt idx="0">
                  <c:v>1</c:v>
                </c:pt>
                <c:pt idx="1">
                  <c:v>1.04</c:v>
                </c:pt>
                <c:pt idx="2">
                  <c:v>1.1000000000000001</c:v>
                </c:pt>
                <c:pt idx="3">
                  <c:v>1.6300000000000001</c:v>
                </c:pt>
                <c:pt idx="4">
                  <c:v>3.3699999999999997</c:v>
                </c:pt>
                <c:pt idx="5">
                  <c:v>5.0999999999999996</c:v>
                </c:pt>
                <c:pt idx="6">
                  <c:v>6.1199999999999983</c:v>
                </c:pt>
                <c:pt idx="7">
                  <c:v>7.39</c:v>
                </c:pt>
                <c:pt idx="8">
                  <c:v>8.98</c:v>
                </c:pt>
                <c:pt idx="9">
                  <c:v>10.92</c:v>
                </c:pt>
                <c:pt idx="10">
                  <c:v>14.29</c:v>
                </c:pt>
                <c:pt idx="11">
                  <c:v>18.920000000000002</c:v>
                </c:pt>
                <c:pt idx="12">
                  <c:v>26.939999999999994</c:v>
                </c:pt>
                <c:pt idx="13">
                  <c:v>40.82</c:v>
                </c:pt>
                <c:pt idx="14">
                  <c:v>63.27</c:v>
                </c:pt>
                <c:pt idx="15">
                  <c:v>94.29</c:v>
                </c:pt>
              </c:numCache>
            </c:numRef>
          </c:yVal>
        </c:ser>
        <c:ser>
          <c:idx val="1"/>
          <c:order val="1"/>
          <c:tx>
            <c:v>Diode Laser (532 nm)</c:v>
          </c:tx>
          <c:spPr>
            <a:ln w="28575">
              <a:noFill/>
            </a:ln>
          </c:spPr>
          <c:xVal>
            <c:numRef>
              <c:f>Sheet1!$D$3:$D$18</c:f>
              <c:numCache>
                <c:formatCode>General</c:formatCode>
                <c:ptCount val="16"/>
                <c:pt idx="0">
                  <c:v>0.96500000000000019</c:v>
                </c:pt>
                <c:pt idx="1">
                  <c:v>10.030000000000001</c:v>
                </c:pt>
                <c:pt idx="2">
                  <c:v>20.03</c:v>
                </c:pt>
                <c:pt idx="3">
                  <c:v>30.02</c:v>
                </c:pt>
                <c:pt idx="4">
                  <c:v>39.99</c:v>
                </c:pt>
                <c:pt idx="5">
                  <c:v>50.1</c:v>
                </c:pt>
                <c:pt idx="6">
                  <c:v>60.02</c:v>
                </c:pt>
                <c:pt idx="7">
                  <c:v>70</c:v>
                </c:pt>
                <c:pt idx="8">
                  <c:v>80.099999999999994</c:v>
                </c:pt>
                <c:pt idx="9">
                  <c:v>90.1</c:v>
                </c:pt>
                <c:pt idx="10">
                  <c:v>100</c:v>
                </c:pt>
                <c:pt idx="11">
                  <c:v>110</c:v>
                </c:pt>
                <c:pt idx="12">
                  <c:v>120</c:v>
                </c:pt>
                <c:pt idx="13">
                  <c:v>130</c:v>
                </c:pt>
                <c:pt idx="14">
                  <c:v>139.9</c:v>
                </c:pt>
                <c:pt idx="15">
                  <c:v>150</c:v>
                </c:pt>
              </c:numCache>
            </c:numRef>
          </c:xVal>
          <c:yVal>
            <c:numRef>
              <c:f>Sheet1!$E$3:$E$18</c:f>
              <c:numCache>
                <c:formatCode>General</c:formatCode>
                <c:ptCount val="16"/>
                <c:pt idx="0">
                  <c:v>1</c:v>
                </c:pt>
                <c:pt idx="1">
                  <c:v>1.0900000000000001</c:v>
                </c:pt>
                <c:pt idx="2">
                  <c:v>1.1000000000000001</c:v>
                </c:pt>
                <c:pt idx="3">
                  <c:v>1.2</c:v>
                </c:pt>
                <c:pt idx="4">
                  <c:v>2.08</c:v>
                </c:pt>
                <c:pt idx="5">
                  <c:v>2.8</c:v>
                </c:pt>
                <c:pt idx="6">
                  <c:v>3.3</c:v>
                </c:pt>
                <c:pt idx="7">
                  <c:v>4</c:v>
                </c:pt>
                <c:pt idx="8">
                  <c:v>4.8599999999999985</c:v>
                </c:pt>
                <c:pt idx="9">
                  <c:v>5.9</c:v>
                </c:pt>
                <c:pt idx="10">
                  <c:v>7.38</c:v>
                </c:pt>
                <c:pt idx="11">
                  <c:v>10</c:v>
                </c:pt>
                <c:pt idx="12">
                  <c:v>15.1</c:v>
                </c:pt>
                <c:pt idx="13">
                  <c:v>26</c:v>
                </c:pt>
                <c:pt idx="14">
                  <c:v>46</c:v>
                </c:pt>
                <c:pt idx="15">
                  <c:v>79</c:v>
                </c:pt>
              </c:numCache>
            </c:numRef>
          </c:yVal>
        </c:ser>
        <c:axId val="53362688"/>
        <c:axId val="53364608"/>
      </c:scatterChart>
      <c:valAx>
        <c:axId val="53362688"/>
        <c:scaling>
          <c:orientation val="minMax"/>
        </c:scaling>
        <c:axPos val="b"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Bias Voltage (V)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53364608"/>
        <c:crosses val="autoZero"/>
        <c:crossBetween val="midCat"/>
      </c:valAx>
      <c:valAx>
        <c:axId val="5336460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Gain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53362688"/>
        <c:crosses val="autoZero"/>
        <c:crossBetween val="midCat"/>
      </c:valAx>
    </c:plotArea>
    <c:legend>
      <c:legendPos val="r"/>
      <c:layout/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APD Output vs Bias Voltage</a:t>
            </a:r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v>IR Laser</c:v>
          </c:tx>
          <c:spPr>
            <a:ln w="28575">
              <a:noFill/>
            </a:ln>
          </c:spPr>
          <c:errBars>
            <c:errDir val="x"/>
            <c:errBarType val="both"/>
            <c:errValType val="fixedVal"/>
            <c:val val="0.2"/>
          </c:errBars>
          <c:errBars>
            <c:errDir val="y"/>
            <c:errBarType val="both"/>
            <c:errValType val="stdErr"/>
          </c:errBars>
          <c:xVal>
            <c:numRef>
              <c:f>Sheet1!$G$3:$G$15</c:f>
              <c:numCache>
                <c:formatCode>General</c:formatCode>
                <c:ptCount val="13"/>
                <c:pt idx="0">
                  <c:v>90.1</c:v>
                </c:pt>
                <c:pt idx="1">
                  <c:v>100</c:v>
                </c:pt>
                <c:pt idx="2">
                  <c:v>110</c:v>
                </c:pt>
                <c:pt idx="3">
                  <c:v>120</c:v>
                </c:pt>
                <c:pt idx="4">
                  <c:v>130.4</c:v>
                </c:pt>
                <c:pt idx="5">
                  <c:v>133</c:v>
                </c:pt>
                <c:pt idx="6">
                  <c:v>134</c:v>
                </c:pt>
                <c:pt idx="7">
                  <c:v>135</c:v>
                </c:pt>
                <c:pt idx="8">
                  <c:v>136</c:v>
                </c:pt>
                <c:pt idx="9">
                  <c:v>137</c:v>
                </c:pt>
                <c:pt idx="10">
                  <c:v>138</c:v>
                </c:pt>
                <c:pt idx="11">
                  <c:v>139</c:v>
                </c:pt>
                <c:pt idx="12">
                  <c:v>140</c:v>
                </c:pt>
              </c:numCache>
            </c:numRef>
          </c:xVal>
          <c:yVal>
            <c:numRef>
              <c:f>Sheet1!$H$3:$H$15</c:f>
              <c:numCache>
                <c:formatCode>General</c:formatCode>
                <c:ptCount val="13"/>
                <c:pt idx="0">
                  <c:v>2.5299999999999998</c:v>
                </c:pt>
                <c:pt idx="1">
                  <c:v>2.4099999999999997</c:v>
                </c:pt>
                <c:pt idx="2">
                  <c:v>2.7</c:v>
                </c:pt>
                <c:pt idx="3">
                  <c:v>2.69</c:v>
                </c:pt>
                <c:pt idx="4">
                  <c:v>2.44</c:v>
                </c:pt>
                <c:pt idx="5">
                  <c:v>2.4</c:v>
                </c:pt>
                <c:pt idx="6">
                  <c:v>2.4499999999999997</c:v>
                </c:pt>
                <c:pt idx="7">
                  <c:v>2</c:v>
                </c:pt>
                <c:pt idx="8">
                  <c:v>4</c:v>
                </c:pt>
                <c:pt idx="9">
                  <c:v>26</c:v>
                </c:pt>
                <c:pt idx="10">
                  <c:v>55</c:v>
                </c:pt>
                <c:pt idx="11">
                  <c:v>44.8</c:v>
                </c:pt>
                <c:pt idx="12">
                  <c:v>60</c:v>
                </c:pt>
              </c:numCache>
            </c:numRef>
          </c:yVal>
        </c:ser>
        <c:axId val="60034432"/>
        <c:axId val="60044800"/>
      </c:scatterChart>
      <c:valAx>
        <c:axId val="60034432"/>
        <c:scaling>
          <c:orientation val="minMax"/>
          <c:max val="145"/>
          <c:min val="85"/>
        </c:scaling>
        <c:axPos val="b"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Bias Voltage (V)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60044800"/>
        <c:crosses val="autoZero"/>
        <c:crossBetween val="midCat"/>
      </c:valAx>
      <c:valAx>
        <c:axId val="6004480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APD Output (µV)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60034432"/>
        <c:crosses val="autoZero"/>
        <c:crossBetween val="midCat"/>
      </c:valAx>
    </c:plotArea>
    <c:legend>
      <c:legendPos val="r"/>
      <c:layout/>
    </c:legend>
    <c:plotVisOnly val="1"/>
    <c:dispBlanksAs val="gap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0E55B-7930-455A-9F0B-63E09912D104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7A343-EF97-494D-A394-67958D71F2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32580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0E55B-7930-455A-9F0B-63E09912D104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7A343-EF97-494D-A394-67958D71F2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67342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0E55B-7930-455A-9F0B-63E09912D104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7A343-EF97-494D-A394-67958D71F2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68155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0E55B-7930-455A-9F0B-63E09912D104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7A343-EF97-494D-A394-67958D71F2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08403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0E55B-7930-455A-9F0B-63E09912D104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7A343-EF97-494D-A394-67958D71F2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53501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0E55B-7930-455A-9F0B-63E09912D104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7A343-EF97-494D-A394-67958D71F2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66255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0E55B-7930-455A-9F0B-63E09912D104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7A343-EF97-494D-A394-67958D71F2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35320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0E55B-7930-455A-9F0B-63E09912D104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7A343-EF97-494D-A394-67958D71F2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83890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0E55B-7930-455A-9F0B-63E09912D104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7A343-EF97-494D-A394-67958D71F2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49093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0E55B-7930-455A-9F0B-63E09912D104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7A343-EF97-494D-A394-67958D71F2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44512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0E55B-7930-455A-9F0B-63E09912D104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7A343-EF97-494D-A394-67958D71F2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18122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0E55B-7930-455A-9F0B-63E09912D104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7A343-EF97-494D-A394-67958D71F2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94423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Pulsed Fiber Laser </a:t>
            </a:r>
            <a:r>
              <a:rPr lang="en-US" b="1" dirty="0" err="1" smtClean="0"/>
              <a:t>Autocorrelator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Matthew Wilson and Gabe </a:t>
            </a:r>
            <a:r>
              <a:rPr lang="en-US" sz="2000" dirty="0" err="1" smtClean="0"/>
              <a:t>Trippel</a:t>
            </a: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163466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Nonlinear Response!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/>
              <a:t>Nonlinear Response from 1550 nm IR Erbium Doped Pulsed Fiber Laser</a:t>
            </a:r>
          </a:p>
          <a:p>
            <a:r>
              <a:rPr lang="en-US" sz="1800" dirty="0" smtClean="0"/>
              <a:t>Beam Passed through Interferometer then Focused onto Avalanche Photo Diode (APD)</a:t>
            </a:r>
          </a:p>
          <a:p>
            <a:pPr lvl="1"/>
            <a:r>
              <a:rPr lang="en-US" sz="1400" dirty="0" smtClean="0"/>
              <a:t>Gain: G ≈ 25 internal to APD at 135V, plus external gain from LT1028 op-amp</a:t>
            </a:r>
          </a:p>
          <a:p>
            <a:pPr marL="457200" lvl="1" indent="0">
              <a:buNone/>
            </a:pPr>
            <a:r>
              <a:rPr lang="en-US" sz="1400" dirty="0" smtClean="0"/>
              <a:t>                </a:t>
            </a:r>
            <a:r>
              <a:rPr lang="en-US" sz="1400" b="1" dirty="0" smtClean="0"/>
              <a:t>Beam Blocked</a:t>
            </a:r>
            <a:r>
              <a:rPr lang="en-US" sz="1400" dirty="0" smtClean="0"/>
              <a:t>				</a:t>
            </a:r>
            <a:r>
              <a:rPr lang="en-US" sz="1400" b="1" dirty="0" smtClean="0"/>
              <a:t>            Beam Unblocked</a:t>
            </a:r>
          </a:p>
          <a:p>
            <a:pPr marL="0" indent="0">
              <a:buNone/>
            </a:pPr>
            <a:r>
              <a:rPr lang="en-US" sz="1800" dirty="0" smtClean="0"/>
              <a:t>                    Beam Blocked		</a:t>
            </a:r>
            <a:r>
              <a:rPr lang="en-US" sz="1800" dirty="0"/>
              <a:t> </a:t>
            </a:r>
            <a:r>
              <a:rPr lang="en-US" sz="1800" dirty="0" smtClean="0"/>
              <a:t>                                    Beam Un-Blocked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  <p:pic>
        <p:nvPicPr>
          <p:cNvPr id="5122" name="Picture 2" descr="C:\Users\CHANGME\Desktop\nonlin_0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3124200"/>
            <a:ext cx="4237675" cy="3098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CHANGME\Desktop\nonlin_1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3626" y="3132667"/>
            <a:ext cx="4250374" cy="310808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14400" y="6400800"/>
            <a:ext cx="7209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Response Visible on APD Output (Lock-In Amp not able to Lock onto signal)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2575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Future Investment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What can help to Complete Project:</a:t>
            </a:r>
          </a:p>
          <a:p>
            <a:r>
              <a:rPr lang="en-US" sz="2800" dirty="0" err="1" smtClean="0"/>
              <a:t>InGaAs</a:t>
            </a:r>
            <a:r>
              <a:rPr lang="en-US" sz="2800" dirty="0" smtClean="0"/>
              <a:t> and Silicon (layered) Detector</a:t>
            </a:r>
          </a:p>
          <a:p>
            <a:pPr lvl="1"/>
            <a:r>
              <a:rPr lang="en-US" sz="2000" dirty="0" smtClean="0"/>
              <a:t>Allows Observation of </a:t>
            </a:r>
            <a:r>
              <a:rPr lang="en-US" sz="2000" dirty="0"/>
              <a:t>Linear &amp; Nonlinear Response </a:t>
            </a:r>
            <a:r>
              <a:rPr lang="en-US" sz="2000" dirty="0" smtClean="0"/>
              <a:t>Simultaneously (for easier signal capture/maximization)</a:t>
            </a:r>
          </a:p>
          <a:p>
            <a:r>
              <a:rPr lang="en-US" sz="2800" dirty="0" smtClean="0"/>
              <a:t>Automatic single-axis </a:t>
            </a:r>
            <a:r>
              <a:rPr lang="en-US" sz="2800" dirty="0"/>
              <a:t>translational stage for </a:t>
            </a:r>
            <a:r>
              <a:rPr lang="en-US" sz="2800" dirty="0" smtClean="0"/>
              <a:t>one Michelson arm</a:t>
            </a:r>
          </a:p>
          <a:p>
            <a:pPr lvl="1"/>
            <a:r>
              <a:rPr lang="en-US" sz="2000" dirty="0" smtClean="0"/>
              <a:t>Because human arms get tired</a:t>
            </a:r>
          </a:p>
          <a:p>
            <a:r>
              <a:rPr lang="en-US" sz="2800" dirty="0" smtClean="0"/>
              <a:t>XYZ translation mount for Detector</a:t>
            </a:r>
          </a:p>
          <a:p>
            <a:pPr lvl="1"/>
            <a:r>
              <a:rPr lang="en-US" sz="2000" dirty="0" smtClean="0"/>
              <a:t>For Signal Optimization</a:t>
            </a:r>
          </a:p>
          <a:p>
            <a:r>
              <a:rPr lang="en-US" sz="2800" dirty="0" smtClean="0"/>
              <a:t>More Powerful Laser</a:t>
            </a:r>
          </a:p>
        </p:txBody>
      </p:sp>
    </p:spTree>
    <p:extLst>
      <p:ext uri="{BB962C8B-B14F-4D97-AF65-F5344CB8AC3E}">
        <p14:creationId xmlns="" xmlns:p14="http://schemas.microsoft.com/office/powerpoint/2010/main" val="150728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New techniques for laser pulse measurement: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2800" dirty="0" smtClean="0"/>
              <a:t>FROG – </a:t>
            </a:r>
            <a:r>
              <a:rPr lang="en-US" sz="2800" dirty="0" smtClean="0">
                <a:solidFill>
                  <a:srgbClr val="00B050"/>
                </a:solidFill>
              </a:rPr>
              <a:t>F</a:t>
            </a:r>
            <a:r>
              <a:rPr lang="en-US" sz="2800" dirty="0" smtClean="0"/>
              <a:t>requency </a:t>
            </a:r>
            <a:r>
              <a:rPr lang="en-US" sz="2800" dirty="0" smtClean="0">
                <a:solidFill>
                  <a:srgbClr val="00B050"/>
                </a:solidFill>
              </a:rPr>
              <a:t>R</a:t>
            </a:r>
            <a:r>
              <a:rPr lang="en-US" sz="2800" dirty="0" smtClean="0"/>
              <a:t>esolved </a:t>
            </a:r>
            <a:r>
              <a:rPr lang="en-US" sz="2800" dirty="0" smtClean="0">
                <a:solidFill>
                  <a:srgbClr val="00B050"/>
                </a:solidFill>
              </a:rPr>
              <a:t>O</a:t>
            </a:r>
            <a:r>
              <a:rPr lang="en-US" sz="2800" dirty="0" smtClean="0"/>
              <a:t>ptical </a:t>
            </a:r>
            <a:r>
              <a:rPr lang="en-US" sz="2800" dirty="0" smtClean="0">
                <a:solidFill>
                  <a:srgbClr val="00B050"/>
                </a:solidFill>
              </a:rPr>
              <a:t>G</a:t>
            </a:r>
            <a:r>
              <a:rPr lang="en-US" sz="2800" dirty="0" smtClean="0"/>
              <a:t>ating</a:t>
            </a:r>
          </a:p>
          <a:p>
            <a:pPr lvl="1"/>
            <a:r>
              <a:rPr lang="en-US" dirty="0" smtClean="0"/>
              <a:t>Similar to autocorrelation, but gets more info</a:t>
            </a:r>
          </a:p>
          <a:p>
            <a:pPr lvl="2"/>
            <a:r>
              <a:rPr lang="en-US" sz="2800" dirty="0" smtClean="0"/>
              <a:t>Asymmetries resolved (chirp, satellite pulses)</a:t>
            </a:r>
          </a:p>
          <a:p>
            <a:pPr lvl="2"/>
            <a:endParaRPr lang="en-US" sz="2800" dirty="0"/>
          </a:p>
          <a:p>
            <a:pPr marL="914400" lvl="2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        FROG trace:</a:t>
            </a:r>
            <a:endParaRPr lang="en-US" sz="1600" dirty="0"/>
          </a:p>
          <a:p>
            <a:pPr marL="914400" lvl="2" indent="0">
              <a:buNone/>
            </a:pPr>
            <a:endParaRPr lang="en-US" sz="2800" dirty="0" smtClean="0"/>
          </a:p>
          <a:p>
            <a:pPr marL="914400" lvl="2" indent="0">
              <a:buNone/>
            </a:pPr>
            <a:endParaRPr lang="en-US" sz="2800" dirty="0" smtClean="0"/>
          </a:p>
          <a:p>
            <a:pPr marL="914400" lvl="2" indent="0">
              <a:buNone/>
            </a:pPr>
            <a:endParaRPr lang="en-US" sz="2800" dirty="0" smtClean="0"/>
          </a:p>
          <a:p>
            <a:r>
              <a:rPr lang="en-US" sz="2800" dirty="0" smtClean="0"/>
              <a:t>SPIDER – </a:t>
            </a:r>
            <a:r>
              <a:rPr lang="en-US" sz="2800" dirty="0" smtClean="0">
                <a:solidFill>
                  <a:srgbClr val="FF0000"/>
                </a:solidFill>
              </a:rPr>
              <a:t>S</a:t>
            </a:r>
            <a:r>
              <a:rPr lang="en-US" sz="2800" dirty="0" smtClean="0"/>
              <a:t>pectral </a:t>
            </a:r>
            <a:r>
              <a:rPr lang="en-US" sz="2800" dirty="0" smtClean="0">
                <a:solidFill>
                  <a:srgbClr val="FF0000"/>
                </a:solidFill>
              </a:rPr>
              <a:t>P</a:t>
            </a:r>
            <a:r>
              <a:rPr lang="en-US" sz="2800" dirty="0" smtClean="0"/>
              <a:t>hase </a:t>
            </a:r>
            <a:r>
              <a:rPr lang="en-US" sz="2800" dirty="0" smtClean="0">
                <a:solidFill>
                  <a:srgbClr val="FF0000"/>
                </a:solidFill>
              </a:rPr>
              <a:t>I</a:t>
            </a:r>
            <a:r>
              <a:rPr lang="en-US" sz="2800" dirty="0" smtClean="0"/>
              <a:t>nterferometry for </a:t>
            </a:r>
            <a:r>
              <a:rPr lang="en-US" sz="2800" dirty="0" smtClean="0">
                <a:solidFill>
                  <a:srgbClr val="FF0000"/>
                </a:solidFill>
              </a:rPr>
              <a:t>D</a:t>
            </a:r>
            <a:r>
              <a:rPr lang="en-US" sz="2800" dirty="0" smtClean="0"/>
              <a:t>irect </a:t>
            </a:r>
            <a:r>
              <a:rPr lang="en-US" sz="2800" dirty="0" smtClean="0">
                <a:solidFill>
                  <a:srgbClr val="FF0000"/>
                </a:solidFill>
              </a:rPr>
              <a:t>E</a:t>
            </a:r>
            <a:r>
              <a:rPr lang="en-US" sz="2800" dirty="0" smtClean="0"/>
              <a:t>lectric field </a:t>
            </a:r>
            <a:r>
              <a:rPr lang="en-US" sz="2800" dirty="0" smtClean="0">
                <a:solidFill>
                  <a:srgbClr val="FF0000"/>
                </a:solidFill>
              </a:rPr>
              <a:t>R</a:t>
            </a:r>
            <a:r>
              <a:rPr lang="en-US" sz="2800" dirty="0" smtClean="0"/>
              <a:t>econstruction</a:t>
            </a:r>
          </a:p>
          <a:p>
            <a:pPr lvl="1"/>
            <a:r>
              <a:rPr lang="en-US" dirty="0" smtClean="0"/>
              <a:t>Uses spectral shearing</a:t>
            </a:r>
            <a:endParaRPr lang="en-US" dirty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r>
              <a:rPr lang="en-US" sz="2400" dirty="0" smtClean="0"/>
              <a:t>Both techniques require a spectrometer and special software.</a:t>
            </a:r>
          </a:p>
          <a:p>
            <a:pPr marL="457200" lvl="1" indent="0">
              <a:buNone/>
            </a:pPr>
            <a:endParaRPr lang="en-US" sz="2400" dirty="0"/>
          </a:p>
          <a:p>
            <a:pPr marL="457200" lvl="1" indent="0">
              <a:buNone/>
            </a:pPr>
            <a:r>
              <a:rPr lang="en-US" sz="2400" dirty="0" smtClean="0"/>
              <a:t>(Other “swamp” techniques: BOA Compression, SEA TADPOLE, MIIPS, and more…)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8883" y="2590800"/>
            <a:ext cx="2197100" cy="1183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07081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0"/>
            <a:ext cx="8229600" cy="1143000"/>
          </a:xfrm>
        </p:spPr>
        <p:txBody>
          <a:bodyPr/>
          <a:lstStyle/>
          <a:p>
            <a:r>
              <a:rPr lang="en-US" dirty="0" smtClean="0"/>
              <a:t>This is The End……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What Is Optical Autocorrelation?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 way to measure a femtosecond laser pulse</a:t>
            </a:r>
          </a:p>
          <a:p>
            <a:r>
              <a:rPr lang="en-US" sz="2400" dirty="0" smtClean="0"/>
              <a:t>Uses a second-order response (nonlinear) amplified by constructive </a:t>
            </a:r>
            <a:r>
              <a:rPr lang="en-US" sz="2400" dirty="0" smtClean="0"/>
              <a:t>interference</a:t>
            </a:r>
          </a:p>
          <a:p>
            <a:r>
              <a:rPr lang="en-US" sz="2400" dirty="0" smtClean="0"/>
              <a:t>Defined by convolution of electric field of two different paths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  A(t) ≡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ʃ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E(t)E</a:t>
            </a:r>
            <a:r>
              <a:rPr lang="en-US" sz="2400" baseline="30000" dirty="0" smtClean="0">
                <a:latin typeface="Cambria Math" pitchFamily="18" charset="0"/>
                <a:ea typeface="Cambria Math" pitchFamily="18" charset="0"/>
              </a:rPr>
              <a:t>*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(t - </a:t>
            </a:r>
            <a:r>
              <a:rPr lang="el-GR" sz="2400" dirty="0" smtClean="0">
                <a:latin typeface="Cambria Math" pitchFamily="18" charset="0"/>
                <a:ea typeface="Cambria Math" pitchFamily="18" charset="0"/>
              </a:rPr>
              <a:t>Δ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t) </a:t>
            </a:r>
            <a:r>
              <a:rPr lang="en-US" sz="2400" dirty="0" err="1" smtClean="0">
                <a:latin typeface="Cambria Math" pitchFamily="18" charset="0"/>
                <a:ea typeface="Cambria Math" pitchFamily="18" charset="0"/>
              </a:rPr>
              <a:t>dt</a:t>
            </a:r>
            <a:endParaRPr lang="en-US" sz="2400" dirty="0" smtClean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440767" y="5003846"/>
            <a:ext cx="3657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 19"/>
          <p:cNvSpPr/>
          <p:nvPr/>
        </p:nvSpPr>
        <p:spPr>
          <a:xfrm>
            <a:off x="5105400" y="3276600"/>
            <a:ext cx="1109133" cy="584247"/>
          </a:xfrm>
          <a:custGeom>
            <a:avLst/>
            <a:gdLst>
              <a:gd name="connsiteX0" fmla="*/ 0 w 1109133"/>
              <a:gd name="connsiteY0" fmla="*/ 584247 h 584247"/>
              <a:gd name="connsiteX1" fmla="*/ 584200 w 1109133"/>
              <a:gd name="connsiteY1" fmla="*/ 47 h 584247"/>
              <a:gd name="connsiteX2" fmla="*/ 1109133 w 1109133"/>
              <a:gd name="connsiteY2" fmla="*/ 558847 h 584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09133" h="584247">
                <a:moveTo>
                  <a:pt x="0" y="584247"/>
                </a:moveTo>
                <a:cubicBezTo>
                  <a:pt x="199672" y="294263"/>
                  <a:pt x="399345" y="4280"/>
                  <a:pt x="584200" y="47"/>
                </a:cubicBezTo>
                <a:cubicBezTo>
                  <a:pt x="769056" y="-4186"/>
                  <a:pt x="939094" y="277330"/>
                  <a:pt x="1109133" y="55884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5888567" y="4385733"/>
            <a:ext cx="1109133" cy="584247"/>
          </a:xfrm>
          <a:custGeom>
            <a:avLst/>
            <a:gdLst>
              <a:gd name="connsiteX0" fmla="*/ 0 w 1109133"/>
              <a:gd name="connsiteY0" fmla="*/ 584247 h 584247"/>
              <a:gd name="connsiteX1" fmla="*/ 584200 w 1109133"/>
              <a:gd name="connsiteY1" fmla="*/ 47 h 584247"/>
              <a:gd name="connsiteX2" fmla="*/ 1109133 w 1109133"/>
              <a:gd name="connsiteY2" fmla="*/ 558847 h 584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09133" h="584247">
                <a:moveTo>
                  <a:pt x="0" y="584247"/>
                </a:moveTo>
                <a:cubicBezTo>
                  <a:pt x="199672" y="294263"/>
                  <a:pt x="399345" y="4280"/>
                  <a:pt x="584200" y="47"/>
                </a:cubicBezTo>
                <a:cubicBezTo>
                  <a:pt x="769056" y="-4186"/>
                  <a:pt x="939094" y="277330"/>
                  <a:pt x="1109133" y="55884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4440767" y="3876180"/>
            <a:ext cx="3657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6040966" y="3276600"/>
            <a:ext cx="1" cy="2120433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062132" y="3708493"/>
            <a:ext cx="4651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+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066367" y="5142990"/>
            <a:ext cx="4651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</a:rPr>
              <a:t>=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4440767" y="6171229"/>
            <a:ext cx="3657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Freeform 36"/>
          <p:cNvSpPr/>
          <p:nvPr/>
        </p:nvSpPr>
        <p:spPr>
          <a:xfrm>
            <a:off x="5897033" y="5747887"/>
            <a:ext cx="287867" cy="321742"/>
          </a:xfrm>
          <a:custGeom>
            <a:avLst/>
            <a:gdLst>
              <a:gd name="connsiteX0" fmla="*/ 0 w 287867"/>
              <a:gd name="connsiteY0" fmla="*/ 321742 h 321742"/>
              <a:gd name="connsiteX1" fmla="*/ 143933 w 287867"/>
              <a:gd name="connsiteY1" fmla="*/ 9 h 321742"/>
              <a:gd name="connsiteX2" fmla="*/ 287867 w 287867"/>
              <a:gd name="connsiteY2" fmla="*/ 313275 h 3217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7867" h="321742">
                <a:moveTo>
                  <a:pt x="0" y="321742"/>
                </a:moveTo>
                <a:cubicBezTo>
                  <a:pt x="47977" y="161581"/>
                  <a:pt x="95955" y="1420"/>
                  <a:pt x="143933" y="9"/>
                </a:cubicBezTo>
                <a:cubicBezTo>
                  <a:pt x="191911" y="-1402"/>
                  <a:pt x="239889" y="155936"/>
                  <a:pt x="287867" y="31327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6578600" y="3651091"/>
            <a:ext cx="685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7336367" y="4775293"/>
            <a:ext cx="685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5029200" y="6248400"/>
            <a:ext cx="18882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(constructive part only)</a:t>
            </a:r>
            <a:endParaRPr lang="en-US" sz="1400" dirty="0"/>
          </a:p>
        </p:txBody>
      </p:sp>
    </p:spTree>
    <p:extLst>
      <p:ext uri="{BB962C8B-B14F-4D97-AF65-F5344CB8AC3E}">
        <p14:creationId xmlns="" xmlns:p14="http://schemas.microsoft.com/office/powerpoint/2010/main" val="376387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/>
          <a:lstStyle/>
          <a:p>
            <a:r>
              <a:rPr lang="en-US" dirty="0" smtClean="0"/>
              <a:t>How it works…</a:t>
            </a:r>
            <a:endParaRPr lang="en-US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229600" cy="4525963"/>
              </a:xfrm>
            </p:spPr>
            <p:txBody>
              <a:bodyPr>
                <a:noAutofit/>
              </a:bodyPr>
              <a:lstStyle/>
              <a:p>
                <a:r>
                  <a:rPr lang="en-US" sz="2400" dirty="0" smtClean="0"/>
                  <a:t>Uses Michelson interferometer</a:t>
                </a:r>
              </a:p>
              <a:p>
                <a:pPr lvl="1"/>
                <a:r>
                  <a:rPr lang="en-US" sz="2400" dirty="0" smtClean="0"/>
                  <a:t>Laser pulses constructively interfere when Michelson arm lengths are equal</a:t>
                </a:r>
                <a:endParaRPr lang="en-US" sz="2400" dirty="0"/>
              </a:p>
              <a:p>
                <a:r>
                  <a:rPr lang="en-US" sz="2400" dirty="0" smtClean="0"/>
                  <a:t>Requires </a:t>
                </a:r>
                <a:r>
                  <a:rPr lang="en-US" sz="2400" dirty="0" smtClean="0">
                    <a:solidFill>
                      <a:srgbClr val="C00000"/>
                    </a:solidFill>
                  </a:rPr>
                  <a:t>second order </a:t>
                </a:r>
                <a:r>
                  <a:rPr lang="en-US" sz="2400" dirty="0" smtClean="0"/>
                  <a:t>response </a:t>
                </a:r>
                <a:r>
                  <a:rPr lang="en-US" sz="2400" dirty="0" smtClean="0"/>
                  <a:t>detection</a:t>
                </a:r>
              </a:p>
              <a:p>
                <a:pPr marL="457200" lvl="1" indent="0">
                  <a:buNone/>
                </a:pPr>
                <a:r>
                  <a:rPr lang="en-US" sz="2000" dirty="0" smtClean="0"/>
                  <a:t>		</a:t>
                </a:r>
                <a:r>
                  <a:rPr lang="en-US" sz="2400" b="1" dirty="0" smtClean="0">
                    <a:solidFill>
                      <a:srgbClr val="0070C0"/>
                    </a:solidFill>
                    <a:latin typeface="Cambria Math" pitchFamily="18" charset="0"/>
                    <a:ea typeface="Cambria Math" pitchFamily="18" charset="0"/>
                  </a:rPr>
                  <a:t>P</a:t>
                </a:r>
                <a:r>
                  <a:rPr lang="en-US" sz="2400" dirty="0" smtClean="0">
                    <a:solidFill>
                      <a:srgbClr val="0070C0"/>
                    </a:solidFill>
                    <a:latin typeface="Cambria Math" pitchFamily="18" charset="0"/>
                    <a:ea typeface="Cambria Math" pitchFamily="18" charset="0"/>
                  </a:rPr>
                  <a:t>(t) = ɛ</a:t>
                </a:r>
                <a:r>
                  <a:rPr lang="en-US" sz="2400" baseline="-25000" dirty="0" smtClean="0">
                    <a:solidFill>
                      <a:srgbClr val="0070C0"/>
                    </a:solidFill>
                    <a:latin typeface="Cambria Math" pitchFamily="18" charset="0"/>
                    <a:ea typeface="Cambria Math" pitchFamily="18" charset="0"/>
                  </a:rPr>
                  <a:t>0</a:t>
                </a:r>
                <a:r>
                  <a:rPr lang="en-US" sz="2400" dirty="0" smtClean="0">
                    <a:solidFill>
                      <a:srgbClr val="0070C0"/>
                    </a:solidFill>
                    <a:latin typeface="Cambria Math" pitchFamily="18" charset="0"/>
                    <a:ea typeface="Cambria Math" pitchFamily="18" charset="0"/>
                  </a:rPr>
                  <a:t>(</a:t>
                </a:r>
                <a:r>
                  <a:rPr lang="el-GR" sz="2400" dirty="0" smtClean="0">
                    <a:solidFill>
                      <a:srgbClr val="0070C0"/>
                    </a:solidFill>
                    <a:latin typeface="Cambria Math" pitchFamily="18" charset="0"/>
                    <a:ea typeface="Cambria Math" pitchFamily="18" charset="0"/>
                  </a:rPr>
                  <a:t>χ</a:t>
                </a:r>
                <a:r>
                  <a:rPr lang="en-US" sz="2400" baseline="30000" dirty="0" smtClean="0">
                    <a:solidFill>
                      <a:srgbClr val="0070C0"/>
                    </a:solidFill>
                    <a:latin typeface="Cambria Math" pitchFamily="18" charset="0"/>
                    <a:ea typeface="Cambria Math" pitchFamily="18" charset="0"/>
                  </a:rPr>
                  <a:t>(1)</a:t>
                </a:r>
                <a:r>
                  <a:rPr lang="en-US" sz="2400" b="1" dirty="0" smtClean="0">
                    <a:solidFill>
                      <a:srgbClr val="0070C0"/>
                    </a:solidFill>
                    <a:latin typeface="Cambria Math" pitchFamily="18" charset="0"/>
                    <a:ea typeface="Cambria Math" pitchFamily="18" charset="0"/>
                  </a:rPr>
                  <a:t>E</a:t>
                </a:r>
                <a:r>
                  <a:rPr lang="en-US" sz="2400" dirty="0" smtClean="0">
                    <a:solidFill>
                      <a:srgbClr val="0070C0"/>
                    </a:solidFill>
                    <a:latin typeface="Cambria Math" pitchFamily="18" charset="0"/>
                    <a:ea typeface="Cambria Math" pitchFamily="18" charset="0"/>
                  </a:rPr>
                  <a:t>(t) +</a:t>
                </a:r>
                <a:r>
                  <a:rPr lang="el-GR" sz="2400" dirty="0">
                    <a:solidFill>
                      <a:srgbClr val="0070C0"/>
                    </a:solidFill>
                    <a:latin typeface="Cambria Math" pitchFamily="18" charset="0"/>
                    <a:ea typeface="Cambria Math" pitchFamily="18" charset="0"/>
                  </a:rPr>
                  <a:t> </a:t>
                </a:r>
                <a:r>
                  <a:rPr lang="el-GR" sz="2400" dirty="0">
                    <a:solidFill>
                      <a:srgbClr val="C00000"/>
                    </a:solidFill>
                    <a:latin typeface="Cambria Math" pitchFamily="18" charset="0"/>
                    <a:ea typeface="Cambria Math" pitchFamily="18" charset="0"/>
                  </a:rPr>
                  <a:t>χ</a:t>
                </a:r>
                <a:r>
                  <a:rPr lang="en-US" sz="2400" baseline="30000" dirty="0" smtClean="0">
                    <a:solidFill>
                      <a:srgbClr val="C00000"/>
                    </a:solidFill>
                    <a:latin typeface="Cambria Math" pitchFamily="18" charset="0"/>
                    <a:ea typeface="Cambria Math" pitchFamily="18" charset="0"/>
                  </a:rPr>
                  <a:t>(2)</a:t>
                </a:r>
                <a:r>
                  <a:rPr lang="en-US" sz="2400" b="1" dirty="0" smtClean="0">
                    <a:solidFill>
                      <a:srgbClr val="C00000"/>
                    </a:solidFill>
                    <a:latin typeface="Cambria Math" pitchFamily="18" charset="0"/>
                    <a:ea typeface="Cambria Math" pitchFamily="18" charset="0"/>
                  </a:rPr>
                  <a:t>E</a:t>
                </a:r>
                <a:r>
                  <a:rPr lang="en-US" sz="2400" baseline="30000" dirty="0" smtClean="0">
                    <a:solidFill>
                      <a:srgbClr val="C00000"/>
                    </a:solidFill>
                    <a:latin typeface="Cambria Math" pitchFamily="18" charset="0"/>
                    <a:ea typeface="Cambria Math" pitchFamily="18" charset="0"/>
                  </a:rPr>
                  <a:t>2</a:t>
                </a:r>
                <a:r>
                  <a:rPr lang="en-US" sz="2400" dirty="0" smtClean="0">
                    <a:solidFill>
                      <a:srgbClr val="C00000"/>
                    </a:solidFill>
                    <a:latin typeface="Cambria Math" pitchFamily="18" charset="0"/>
                    <a:ea typeface="Cambria Math" pitchFamily="18" charset="0"/>
                  </a:rPr>
                  <a:t>(t) </a:t>
                </a:r>
                <a:r>
                  <a:rPr lang="en-US" sz="2400" dirty="0" smtClean="0">
                    <a:solidFill>
                      <a:srgbClr val="0070C0"/>
                    </a:solidFill>
                    <a:latin typeface="Cambria Math" pitchFamily="18" charset="0"/>
                    <a:ea typeface="Cambria Math" pitchFamily="18" charset="0"/>
                  </a:rPr>
                  <a:t>+ …)   </a:t>
                </a:r>
                <a:r>
                  <a:rPr lang="en-US" sz="1200" dirty="0" smtClean="0">
                    <a:latin typeface="Cambria Math" pitchFamily="18" charset="0"/>
                    <a:ea typeface="Cambria Math" pitchFamily="18" charset="0"/>
                  </a:rPr>
                  <a:t>(polarization density)</a:t>
                </a:r>
                <a:endParaRPr lang="en-US" sz="1200" dirty="0" smtClean="0">
                  <a:solidFill>
                    <a:srgbClr val="0070C0"/>
                  </a:solidFill>
                  <a:latin typeface="Cambria Math" pitchFamily="18" charset="0"/>
                  <a:ea typeface="Cambria Math" pitchFamily="18" charset="0"/>
                </a:endParaRPr>
              </a:p>
              <a:p>
                <a:pPr lvl="1"/>
                <a:r>
                  <a:rPr lang="en-US" sz="2000" dirty="0" smtClean="0"/>
                  <a:t>Achieved by…</a:t>
                </a:r>
                <a:endParaRPr lang="en-US" sz="2000" dirty="0" smtClean="0"/>
              </a:p>
              <a:p>
                <a:pPr lvl="2"/>
                <a:r>
                  <a:rPr lang="en-US" sz="2000" dirty="0" smtClean="0"/>
                  <a:t>SHG </a:t>
                </a:r>
                <a:r>
                  <a:rPr lang="en-US" sz="2000" dirty="0" smtClean="0"/>
                  <a:t>with nonlinear crystal</a:t>
                </a:r>
              </a:p>
              <a:p>
                <a:pPr marL="457200" lvl="1" indent="0">
                  <a:buNone/>
                </a:pPr>
                <a:r>
                  <a:rPr lang="en-US" sz="2400" dirty="0" smtClean="0"/>
                  <a:t>		…</a:t>
                </a:r>
                <a:r>
                  <a:rPr lang="en-US" sz="2400" dirty="0"/>
                  <a:t>or</a:t>
                </a:r>
                <a:r>
                  <a:rPr lang="en-US" sz="2400" dirty="0" smtClean="0"/>
                  <a:t>…</a:t>
                </a:r>
              </a:p>
              <a:p>
                <a:pPr lvl="2"/>
                <a:r>
                  <a:rPr lang="en-US" sz="2000" dirty="0" smtClean="0"/>
                  <a:t>Two-photon absorption</a:t>
                </a:r>
                <a:endParaRPr lang="en-US" sz="2000" dirty="0"/>
              </a:p>
              <a:p>
                <a:r>
                  <a:rPr lang="en-US" sz="2400" dirty="0" smtClean="0"/>
                  <a:t>Amplitude of </a:t>
                </a:r>
                <a:r>
                  <a:rPr lang="en-US" sz="2400" dirty="0" smtClean="0"/>
                  <a:t>nonlinear </a:t>
                </a:r>
                <a:r>
                  <a:rPr lang="en-US" sz="2400" dirty="0" smtClean="0"/>
                  <a:t>signal is proportional to intensity:</a:t>
                </a:r>
              </a:p>
              <a:p>
                <a:pPr marL="457200" lvl="1" indent="0">
                  <a:buNone/>
                </a:pPr>
                <a:r>
                  <a:rPr lang="en-US" sz="2400" b="1" dirty="0"/>
                  <a:t>	</a:t>
                </a:r>
                <a:r>
                  <a:rPr lang="en-US" sz="2400" b="1" dirty="0" smtClean="0"/>
                  <a:t>	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𝑰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r>
                      <a:rPr lang="en-US" sz="2400" b="0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𝑡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/>
                      </a:rPr>
                      <m:t>) = ∫ </m:t>
                    </m:r>
                    <m:r>
                      <a:rPr lang="en-US" sz="2400" i="1" dirty="0" smtClean="0">
                        <a:solidFill>
                          <a:srgbClr val="0070C0"/>
                        </a:solidFill>
                        <a:latin typeface="Cambria Math"/>
                      </a:rPr>
                      <m:t>|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𝑬</m:t>
                    </m:r>
                    <m:r>
                      <a:rPr lang="en-US" sz="2400" b="1" i="1" baseline="-25000" dirty="0" smtClean="0">
                        <a:solidFill>
                          <a:srgbClr val="0070C0"/>
                        </a:solidFill>
                        <a:latin typeface="Cambria Math"/>
                      </a:rPr>
                      <m:t>𝟏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r>
                      <a:rPr lang="en-US" sz="2400" b="0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𝑡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/>
                      </a:rPr>
                      <m:t>) + 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𝑬</m:t>
                    </m:r>
                    <m:r>
                      <a:rPr lang="en-US" sz="2400" b="1" i="1" baseline="-25000" dirty="0" smtClean="0">
                        <a:solidFill>
                          <a:srgbClr val="0070C0"/>
                        </a:solidFill>
                        <a:latin typeface="Cambria Math"/>
                      </a:rPr>
                      <m:t>𝟐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r>
                      <a:rPr lang="en-US" sz="2400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𝑡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/>
                      </a:rPr>
                      <m:t>−∆</m:t>
                    </m:r>
                    <m:r>
                      <a:rPr lang="en-US" sz="2400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𝑡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/>
                      </a:rPr>
                      <m:t>)</m:t>
                    </m:r>
                    <m:r>
                      <a:rPr lang="en-US" sz="2400" i="1" dirty="0" smtClean="0">
                        <a:solidFill>
                          <a:srgbClr val="0070C0"/>
                        </a:solidFill>
                        <a:latin typeface="Cambria Math"/>
                      </a:rPr>
                      <m:t>|</m:t>
                    </m:r>
                    <m:r>
                      <a:rPr lang="en-US" sz="2400" i="1" baseline="30000" dirty="0" smtClean="0">
                        <a:solidFill>
                          <a:srgbClr val="0070C0"/>
                        </a:solidFill>
                        <a:latin typeface="Cambria Math"/>
                      </a:rPr>
                      <m:t>2</m:t>
                    </m:r>
                    <m:r>
                      <a:rPr lang="en-US" sz="2400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𝑑𝑡</m:t>
                    </m:r>
                  </m:oMath>
                </a14:m>
                <a:endParaRPr lang="en-US" sz="2400" dirty="0" smtClean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229600" cy="4525963"/>
              </a:xfrm>
              <a:blipFill rotWithShape="1">
                <a:blip r:embed="rId2" cstate="print"/>
                <a:stretch>
                  <a:fillRect l="-963" t="-1078" b="-3235"/>
                </a:stretch>
              </a:blipFill>
            </p:spPr>
            <p:txBody>
              <a:bodyPr/>
              <a:lstStyle/>
              <a:p>
                <a:r>
                  <a:rPr lang="en-US" dirty="0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249900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Pulsed Fiber Laser System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>
            <a:spLocks noGrp="1"/>
          </p:cNvSpPr>
          <p:nvPr/>
        </p:nvSpPr>
        <p:spPr>
          <a:xfrm>
            <a:off x="457200" y="137319"/>
            <a:ext cx="8229600" cy="1081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dirty="0"/>
          </a:p>
        </p:txBody>
      </p:sp>
      <p:pic>
        <p:nvPicPr>
          <p:cNvPr id="5" name="Picture 4"/>
          <p:cNvPicPr>
            <a:picLocks noGrp="1"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762001"/>
            <a:ext cx="8839200" cy="580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4"/>
          <p:cNvSpPr txBox="1"/>
          <p:nvPr/>
        </p:nvSpPr>
        <p:spPr>
          <a:xfrm>
            <a:off x="1905000" y="6351349"/>
            <a:ext cx="510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From Wesley Hughes and Jared Green’s Presentation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716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Signal Detection System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Observed </a:t>
            </a:r>
            <a:r>
              <a:rPr lang="en-US" sz="1800" dirty="0" smtClean="0"/>
              <a:t>Nonlinear Response of IR Fiber </a:t>
            </a:r>
            <a:r>
              <a:rPr lang="en-US" sz="1800" dirty="0" smtClean="0"/>
              <a:t>Laser:</a:t>
            </a:r>
            <a:endParaRPr lang="en-US" sz="1800" dirty="0" smtClean="0"/>
          </a:p>
          <a:p>
            <a:pPr lvl="1"/>
            <a:r>
              <a:rPr lang="en-US" sz="1400" dirty="0" smtClean="0"/>
              <a:t>For Both </a:t>
            </a:r>
            <a:r>
              <a:rPr lang="en-US" sz="1400" dirty="0"/>
              <a:t>Standard Silicon </a:t>
            </a:r>
            <a:r>
              <a:rPr lang="en-US" sz="1400" dirty="0" smtClean="0"/>
              <a:t>Diode (FDS100, </a:t>
            </a:r>
            <a:r>
              <a:rPr lang="en-US" sz="1400" dirty="0" err="1" smtClean="0"/>
              <a:t>ThorLabs</a:t>
            </a:r>
            <a:r>
              <a:rPr lang="en-US" sz="1400" dirty="0" smtClean="0"/>
              <a:t>) </a:t>
            </a:r>
            <a:r>
              <a:rPr lang="en-US" sz="1400" dirty="0"/>
              <a:t>and Avalanche Photo </a:t>
            </a:r>
            <a:r>
              <a:rPr lang="en-US" sz="1400" dirty="0" smtClean="0"/>
              <a:t>Diode (AD500, Pacific Silicon Sensors)</a:t>
            </a:r>
          </a:p>
          <a:p>
            <a:pPr lvl="1"/>
            <a:r>
              <a:rPr lang="en-US" sz="1400" dirty="0" smtClean="0"/>
              <a:t> Requires small beam diameter on detector to increase probability of Two Photon Absorption</a:t>
            </a:r>
          </a:p>
          <a:p>
            <a:pPr lvl="2"/>
            <a:r>
              <a:rPr lang="en-US" sz="1600" b="1" dirty="0" smtClean="0"/>
              <a:t>d = </a:t>
            </a:r>
            <a:r>
              <a:rPr lang="el-GR" sz="1600" b="1" dirty="0" smtClean="0"/>
              <a:t>λ</a:t>
            </a:r>
            <a:r>
              <a:rPr lang="en-US" sz="1600" b="1" dirty="0" smtClean="0"/>
              <a:t>f/</a:t>
            </a:r>
            <a:r>
              <a:rPr lang="el-GR" sz="1200" b="1" dirty="0"/>
              <a:t>∏</a:t>
            </a:r>
            <a:r>
              <a:rPr lang="en-US" sz="1600" b="1" dirty="0" smtClean="0"/>
              <a:t>D       </a:t>
            </a:r>
            <a:r>
              <a:rPr lang="en-US" sz="1000" dirty="0" err="1" smtClean="0"/>
              <a:t>D</a:t>
            </a:r>
            <a:r>
              <a:rPr lang="en-US" sz="1000" dirty="0" smtClean="0"/>
              <a:t> = Diameter of Beam         d = diameter of focused spot size</a:t>
            </a:r>
          </a:p>
          <a:p>
            <a:pPr marL="914400" lvl="2" indent="0">
              <a:buNone/>
            </a:pPr>
            <a:r>
              <a:rPr lang="en-US" sz="1000" dirty="0" smtClean="0"/>
              <a:t>                                                f = focal length</a:t>
            </a:r>
          </a:p>
          <a:p>
            <a:r>
              <a:rPr lang="en-US" sz="1800" dirty="0" smtClean="0"/>
              <a:t>Also obtained </a:t>
            </a:r>
            <a:r>
              <a:rPr lang="en-US" sz="1800" dirty="0" smtClean="0"/>
              <a:t>the Gain Curves for :</a:t>
            </a:r>
          </a:p>
          <a:p>
            <a:pPr lvl="1"/>
            <a:r>
              <a:rPr lang="en-US" sz="1400" dirty="0" smtClean="0"/>
              <a:t>532nm Diode Laser, </a:t>
            </a:r>
            <a:r>
              <a:rPr lang="en-US" sz="1400" dirty="0" err="1" smtClean="0"/>
              <a:t>HeNe</a:t>
            </a:r>
            <a:r>
              <a:rPr lang="en-US" sz="1400" dirty="0" smtClean="0"/>
              <a:t> Laser, and IR Pulsed Fiber Laser</a:t>
            </a:r>
          </a:p>
          <a:p>
            <a:pPr marL="457200" lvl="1" indent="0">
              <a:buNone/>
            </a:pPr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4048125"/>
            <a:ext cx="8812332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76710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Gain of Avalanche Photo Diode</a:t>
            </a:r>
            <a:endParaRPr 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768600" y="6248400"/>
            <a:ext cx="4092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Gain = </a:t>
            </a:r>
            <a:r>
              <a:rPr lang="en-US" dirty="0" smtClean="0"/>
              <a:t>(APD Output) </a:t>
            </a:r>
            <a:r>
              <a:rPr lang="en-US" dirty="0" smtClean="0"/>
              <a:t>/ </a:t>
            </a:r>
            <a:r>
              <a:rPr lang="en-US" dirty="0" smtClean="0"/>
              <a:t>(ADP Output at 1V)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878721130"/>
              </p:ext>
            </p:extLst>
          </p:nvPr>
        </p:nvGraphicFramePr>
        <p:xfrm>
          <a:off x="76200" y="1259680"/>
          <a:ext cx="8991599" cy="4760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75443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APD Output </a:t>
            </a:r>
            <a:r>
              <a:rPr lang="en-US" sz="3600" b="1" dirty="0" err="1" smtClean="0"/>
              <a:t>vs</a:t>
            </a:r>
            <a:r>
              <a:rPr lang="en-US" sz="3600" b="1" dirty="0" smtClean="0"/>
              <a:t> Bias Voltage for Pulsed Fiber Laser </a:t>
            </a:r>
            <a:endParaRPr lang="en-US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41309550"/>
              </p:ext>
            </p:extLst>
          </p:nvPr>
        </p:nvGraphicFramePr>
        <p:xfrm>
          <a:off x="533400" y="153760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51646" y="6063565"/>
            <a:ext cx="41894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o signal below 90V Reversed Bias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No External Amplification on APD (yet)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568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Interferometer Diagram and Picture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7730067" y="4025712"/>
            <a:ext cx="762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7768167" y="4406712"/>
            <a:ext cx="16933" cy="106680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7675034" y="5338046"/>
            <a:ext cx="22860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7243232" y="4957046"/>
            <a:ext cx="16933" cy="106680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 flipH="1">
            <a:off x="6603998" y="5338046"/>
            <a:ext cx="22860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718298" y="3720912"/>
            <a:ext cx="16933" cy="1769534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 rot="2700000">
            <a:off x="6683627" y="3452098"/>
            <a:ext cx="76200" cy="5715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7230532" y="3204448"/>
            <a:ext cx="16933" cy="106680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44368" y="3456129"/>
            <a:ext cx="664634" cy="631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/>
        </p:nvCxnSpPr>
        <p:spPr>
          <a:xfrm>
            <a:off x="7730067" y="3729381"/>
            <a:ext cx="304800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0800000" flipH="1">
            <a:off x="6582431" y="3108231"/>
            <a:ext cx="22860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6703654" y="3262171"/>
            <a:ext cx="18074" cy="856673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712691" y="3262171"/>
            <a:ext cx="1118573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7844366" y="3063385"/>
            <a:ext cx="2" cy="38533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" name="Straight Connector 1026"/>
          <p:cNvCxnSpPr/>
          <p:nvPr/>
        </p:nvCxnSpPr>
        <p:spPr>
          <a:xfrm flipH="1">
            <a:off x="5444067" y="3746315"/>
            <a:ext cx="1250719" cy="10005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5363633" y="3593915"/>
            <a:ext cx="22860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" name="Straight Connector 1028"/>
          <p:cNvCxnSpPr/>
          <p:nvPr/>
        </p:nvCxnSpPr>
        <p:spPr>
          <a:xfrm>
            <a:off x="5477934" y="3771711"/>
            <a:ext cx="0" cy="155633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03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358871" y="4019410"/>
            <a:ext cx="238125" cy="395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425019" y="4784645"/>
            <a:ext cx="105831" cy="474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6" name="Straight Connector 45"/>
          <p:cNvCxnSpPr/>
          <p:nvPr/>
        </p:nvCxnSpPr>
        <p:spPr>
          <a:xfrm>
            <a:off x="5477934" y="3917187"/>
            <a:ext cx="0" cy="299025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5477934" y="4257199"/>
            <a:ext cx="0" cy="149513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477934" y="4496961"/>
            <a:ext cx="0" cy="149513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5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436483" y="4647067"/>
            <a:ext cx="105831" cy="474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2" name="Straight Connector 51"/>
          <p:cNvCxnSpPr/>
          <p:nvPr/>
        </p:nvCxnSpPr>
        <p:spPr>
          <a:xfrm>
            <a:off x="5477934" y="4903268"/>
            <a:ext cx="0" cy="149513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38" name="TextBox 1037"/>
          <p:cNvSpPr txBox="1"/>
          <p:nvPr/>
        </p:nvSpPr>
        <p:spPr>
          <a:xfrm>
            <a:off x="5684310" y="4085733"/>
            <a:ext cx="914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Concave Lens</a:t>
            </a:r>
            <a:endParaRPr lang="en-US" sz="1000" dirty="0"/>
          </a:p>
        </p:txBody>
      </p:sp>
      <p:sp>
        <p:nvSpPr>
          <p:cNvPr id="55" name="TextBox 54"/>
          <p:cNvSpPr txBox="1"/>
          <p:nvPr/>
        </p:nvSpPr>
        <p:spPr>
          <a:xfrm>
            <a:off x="5668031" y="4806560"/>
            <a:ext cx="914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Convex Lens’s</a:t>
            </a:r>
            <a:endParaRPr lang="en-US" sz="1000" dirty="0"/>
          </a:p>
        </p:txBody>
      </p:sp>
      <p:sp>
        <p:nvSpPr>
          <p:cNvPr id="1039" name="Rectangle 1038"/>
          <p:cNvSpPr/>
          <p:nvPr/>
        </p:nvSpPr>
        <p:spPr>
          <a:xfrm>
            <a:off x="5401734" y="5338046"/>
            <a:ext cx="152400" cy="17780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7843310" y="4085734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Laser</a:t>
            </a:r>
            <a:endParaRPr lang="en-US" sz="1000" dirty="0"/>
          </a:p>
        </p:txBody>
      </p:sp>
      <p:sp>
        <p:nvSpPr>
          <p:cNvPr id="58" name="TextBox 57"/>
          <p:cNvSpPr txBox="1"/>
          <p:nvPr/>
        </p:nvSpPr>
        <p:spPr>
          <a:xfrm>
            <a:off x="6474593" y="5629112"/>
            <a:ext cx="7023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Mirror</a:t>
            </a:r>
            <a:endParaRPr lang="en-US" sz="1000" dirty="0"/>
          </a:p>
        </p:txBody>
      </p:sp>
      <p:sp>
        <p:nvSpPr>
          <p:cNvPr id="59" name="TextBox 58"/>
          <p:cNvSpPr txBox="1"/>
          <p:nvPr/>
        </p:nvSpPr>
        <p:spPr>
          <a:xfrm>
            <a:off x="7675034" y="5658401"/>
            <a:ext cx="7023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Mirror</a:t>
            </a:r>
            <a:endParaRPr lang="en-US" sz="1000" dirty="0"/>
          </a:p>
        </p:txBody>
      </p:sp>
      <p:sp>
        <p:nvSpPr>
          <p:cNvPr id="60" name="TextBox 59"/>
          <p:cNvSpPr txBox="1"/>
          <p:nvPr/>
        </p:nvSpPr>
        <p:spPr>
          <a:xfrm>
            <a:off x="6459868" y="2862010"/>
            <a:ext cx="7023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Mirror</a:t>
            </a:r>
            <a:endParaRPr lang="en-US" sz="1000" dirty="0"/>
          </a:p>
        </p:txBody>
      </p:sp>
      <p:sp>
        <p:nvSpPr>
          <p:cNvPr id="61" name="TextBox 60"/>
          <p:cNvSpPr txBox="1"/>
          <p:nvPr/>
        </p:nvSpPr>
        <p:spPr>
          <a:xfrm>
            <a:off x="7552471" y="2813068"/>
            <a:ext cx="7023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Mirror</a:t>
            </a:r>
            <a:endParaRPr lang="en-US" sz="1000" dirty="0"/>
          </a:p>
        </p:txBody>
      </p:sp>
      <p:pic>
        <p:nvPicPr>
          <p:cNvPr id="38" name="Picture 6" descr="C:\Users\CHANGME\Desktop\IMG_0497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93944"/>
            <a:ext cx="5181600" cy="3886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4" name="TextBox 83"/>
          <p:cNvSpPr txBox="1"/>
          <p:nvPr/>
        </p:nvSpPr>
        <p:spPr>
          <a:xfrm>
            <a:off x="8254797" y="3789924"/>
            <a:ext cx="10435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Speaker w/ Corner Cube</a:t>
            </a:r>
            <a:endParaRPr lang="en-US" sz="1000" dirty="0"/>
          </a:p>
        </p:txBody>
      </p:sp>
      <p:sp>
        <p:nvSpPr>
          <p:cNvPr id="85" name="TextBox 84"/>
          <p:cNvSpPr txBox="1"/>
          <p:nvPr/>
        </p:nvSpPr>
        <p:spPr>
          <a:xfrm>
            <a:off x="5971796" y="6528223"/>
            <a:ext cx="22830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Mirrors and Lenses are maximized for IR</a:t>
            </a:r>
            <a:endParaRPr lang="en-US" sz="1000" dirty="0"/>
          </a:p>
        </p:txBody>
      </p:sp>
      <p:sp>
        <p:nvSpPr>
          <p:cNvPr id="88" name="TextBox 87"/>
          <p:cNvSpPr txBox="1"/>
          <p:nvPr/>
        </p:nvSpPr>
        <p:spPr>
          <a:xfrm>
            <a:off x="5849010" y="3500094"/>
            <a:ext cx="9905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Beam Splitter</a:t>
            </a:r>
            <a:endParaRPr lang="en-US" sz="1000" dirty="0"/>
          </a:p>
        </p:txBody>
      </p:sp>
      <p:sp>
        <p:nvSpPr>
          <p:cNvPr id="41" name="TextBox 40"/>
          <p:cNvSpPr txBox="1"/>
          <p:nvPr/>
        </p:nvSpPr>
        <p:spPr>
          <a:xfrm>
            <a:off x="130829" y="1447800"/>
            <a:ext cx="584442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Beam Chopper included between Beam Splitter and Speaker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Top and Bottom Arm’s are chopped at different frequencies</a:t>
            </a:r>
            <a:endParaRPr lang="en-US" sz="1600" dirty="0"/>
          </a:p>
        </p:txBody>
      </p:sp>
      <p:sp>
        <p:nvSpPr>
          <p:cNvPr id="3" name="Oval 2"/>
          <p:cNvSpPr/>
          <p:nvPr/>
        </p:nvSpPr>
        <p:spPr>
          <a:xfrm>
            <a:off x="7310864" y="3089759"/>
            <a:ext cx="161071" cy="808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/>
          <p:cNvSpPr/>
          <p:nvPr/>
        </p:nvSpPr>
        <p:spPr>
          <a:xfrm>
            <a:off x="7365895" y="3167496"/>
            <a:ext cx="45719" cy="94676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Isosceles Triangle 42"/>
          <p:cNvSpPr/>
          <p:nvPr/>
        </p:nvSpPr>
        <p:spPr>
          <a:xfrm>
            <a:off x="7357323" y="3690510"/>
            <a:ext cx="45719" cy="94676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Isosceles Triangle 43"/>
          <p:cNvSpPr/>
          <p:nvPr/>
        </p:nvSpPr>
        <p:spPr>
          <a:xfrm>
            <a:off x="7406217" y="3461513"/>
            <a:ext cx="45719" cy="94676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Isosceles Triangle 44"/>
          <p:cNvSpPr/>
          <p:nvPr/>
        </p:nvSpPr>
        <p:spPr>
          <a:xfrm>
            <a:off x="7325997" y="3379168"/>
            <a:ext cx="45719" cy="94676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6986701" y="3843734"/>
            <a:ext cx="7243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Chopper</a:t>
            </a:r>
            <a:endParaRPr lang="en-US" sz="1000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5477935" y="5021890"/>
            <a:ext cx="0" cy="1058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47150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Data Acquisition</a:t>
            </a:r>
            <a:br>
              <a:rPr lang="en-US" sz="4000" b="1" dirty="0" smtClean="0"/>
            </a:b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dirty="0" smtClean="0"/>
              <a:t>   </a:t>
            </a:r>
            <a:r>
              <a:rPr lang="en-US" sz="2000" b="1" dirty="0" smtClean="0"/>
              <a:t>Linear Response measured with </a:t>
            </a:r>
            <a:r>
              <a:rPr lang="en-US" sz="2000" b="1" dirty="0" err="1" smtClean="0"/>
              <a:t>InGaAs</a:t>
            </a:r>
            <a:r>
              <a:rPr lang="en-US" sz="2000" b="1" dirty="0" smtClean="0"/>
              <a:t> Detector and Continuous Wave 1550nm IR Diode Laser</a:t>
            </a:r>
          </a:p>
          <a:p>
            <a:pPr marL="0" indent="0">
              <a:buNone/>
            </a:pPr>
            <a:r>
              <a:rPr lang="en-US" sz="2000" dirty="0" smtClean="0"/>
              <a:t>                    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       </a:t>
            </a:r>
            <a:r>
              <a:rPr lang="en-US" sz="1800" dirty="0" smtClean="0"/>
              <a:t>Speaker Off			</a:t>
            </a:r>
            <a:r>
              <a:rPr lang="en-US" sz="1800" dirty="0"/>
              <a:t> </a:t>
            </a:r>
            <a:r>
              <a:rPr lang="en-US" sz="1800" dirty="0" smtClean="0"/>
              <a:t>                 Speaker On (1 Hz)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					</a:t>
            </a:r>
            <a:endParaRPr lang="en-US" sz="1800" dirty="0"/>
          </a:p>
        </p:txBody>
      </p:sp>
      <p:pic>
        <p:nvPicPr>
          <p:cNvPr id="4098" name="Picture 2" descr="C:\Users\CHANGME\Desktop\2mw_stilla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467" y="2743200"/>
            <a:ext cx="4376614" cy="32004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CHANGME\Desktop\2mw_cw_int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5133" y="2743200"/>
            <a:ext cx="4376616" cy="32004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7872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711</TotalTime>
  <Words>491</Words>
  <Application>Microsoft Office PowerPoint</Application>
  <PresentationFormat>On-screen Show (4:3)</PresentationFormat>
  <Paragraphs>86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Pulsed Fiber Laser Autocorrelator</vt:lpstr>
      <vt:lpstr>What Is Optical Autocorrelation?</vt:lpstr>
      <vt:lpstr>How it works…</vt:lpstr>
      <vt:lpstr>Pulsed Fiber Laser System</vt:lpstr>
      <vt:lpstr>Signal Detection System</vt:lpstr>
      <vt:lpstr>Gain of Avalanche Photo Diode</vt:lpstr>
      <vt:lpstr>APD Output vs Bias Voltage for Pulsed Fiber Laser </vt:lpstr>
      <vt:lpstr>Interferometer Diagram and Picture</vt:lpstr>
      <vt:lpstr>Data Acquisition </vt:lpstr>
      <vt:lpstr>Nonlinear Response!</vt:lpstr>
      <vt:lpstr>Future Investment</vt:lpstr>
      <vt:lpstr>New techniques for laser pulse measurement:</vt:lpstr>
      <vt:lpstr>This is The End……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Pulsed Fiber Laser Auto Correlator</dc:title>
  <dc:creator>CHANGME</dc:creator>
  <cp:lastModifiedBy>Mathew Wilson</cp:lastModifiedBy>
  <cp:revision>47</cp:revision>
  <dcterms:created xsi:type="dcterms:W3CDTF">2013-08-15T18:37:56Z</dcterms:created>
  <dcterms:modified xsi:type="dcterms:W3CDTF">2013-08-16T20:48:19Z</dcterms:modified>
</cp:coreProperties>
</file>