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1" r:id="rId21"/>
    <p:sldId id="275" r:id="rId22"/>
    <p:sldId id="276" r:id="rId23"/>
    <p:sldId id="280" r:id="rId24"/>
    <p:sldId id="277" r:id="rId25"/>
    <p:sldId id="27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279" r:id="rId35"/>
    <p:sldId id="286" r:id="rId36"/>
    <p:sldId id="283" r:id="rId37"/>
    <p:sldId id="284" r:id="rId38"/>
    <p:sldId id="285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298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6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06981-A83C-BB49-B652-5A49A35CE0FE}" type="datetimeFigureOut">
              <a:rPr lang="en-US" smtClean="0"/>
              <a:t>6/14/13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5CFDF-BF73-C04D-96CB-67AD7C569F5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B8FE7-1363-DD4E-8EA3-BD01BADC899F}" type="datetimeFigureOut">
              <a:rPr lang="en-US" smtClean="0"/>
              <a:pPr/>
              <a:t>6/14/13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1E225-23F1-3149-8F30-05571B35C4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error bars</a:t>
            </a:r>
            <a:r>
              <a:rPr lang="en-US" baseline="0" dirty="0" smtClean="0"/>
              <a:t> are for the y-axis, not the x-axis. They’re just so small that it looks like the other way around.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1E225-23F1-3149-8F30-05571B35C46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1E225-23F1-3149-8F30-05571B35C46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Experimentally, we</a:t>
            </a:r>
            <a:r>
              <a:rPr lang="en-US" baseline="0" dirty="0" smtClean="0"/>
              <a:t> don’t measure intensity, but rather a number of </a:t>
            </a:r>
            <a:r>
              <a:rPr lang="en-US" baseline="0" dirty="0" err="1" smtClean="0"/>
              <a:t>photocounts</a:t>
            </a:r>
            <a:r>
              <a:rPr lang="en-US" baseline="0" dirty="0" smtClean="0"/>
              <a:t> in some time interval.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1E225-23F1-3149-8F30-05571B35C469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96BC2C-DDD5-CD4A-AB8B-341E174239FB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Beck, Mark. Quantum Mechanics: Theory and Experiment. New York: Oxford UP, 2012. 435-62. Print.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1E225-23F1-3149-8F30-05571B35C469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F6C1-EABE-6240-9989-70F58E045D60}" type="datetimeFigureOut">
              <a:rPr lang="en-US" smtClean="0"/>
              <a:pPr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EC986-1FC0-AC4C-AF7F-47EA3745B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F6C1-EABE-6240-9989-70F58E045D60}" type="datetimeFigureOut">
              <a:rPr lang="en-US" smtClean="0"/>
              <a:pPr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EC986-1FC0-AC4C-AF7F-47EA3745B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F6C1-EABE-6240-9989-70F58E045D60}" type="datetimeFigureOut">
              <a:rPr lang="en-US" smtClean="0"/>
              <a:pPr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EC986-1FC0-AC4C-AF7F-47EA3745B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F6C1-EABE-6240-9989-70F58E045D60}" type="datetimeFigureOut">
              <a:rPr lang="en-US" smtClean="0"/>
              <a:pPr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EC986-1FC0-AC4C-AF7F-47EA3745B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F6C1-EABE-6240-9989-70F58E045D60}" type="datetimeFigureOut">
              <a:rPr lang="en-US" smtClean="0"/>
              <a:pPr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EC986-1FC0-AC4C-AF7F-47EA3745B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F6C1-EABE-6240-9989-70F58E045D60}" type="datetimeFigureOut">
              <a:rPr lang="en-US" smtClean="0"/>
              <a:pPr/>
              <a:t>6/14/13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EC986-1FC0-AC4C-AF7F-47EA3745B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F6C1-EABE-6240-9989-70F58E045D60}" type="datetimeFigureOut">
              <a:rPr lang="en-US" smtClean="0"/>
              <a:pPr/>
              <a:t>6/14/13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EC986-1FC0-AC4C-AF7F-47EA3745B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F6C1-EABE-6240-9989-70F58E045D60}" type="datetimeFigureOut">
              <a:rPr lang="en-US" smtClean="0"/>
              <a:pPr/>
              <a:t>6/14/13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EC986-1FC0-AC4C-AF7F-47EA3745B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F6C1-EABE-6240-9989-70F58E045D60}" type="datetimeFigureOut">
              <a:rPr lang="en-US" smtClean="0"/>
              <a:pPr/>
              <a:t>6/14/13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EC986-1FC0-AC4C-AF7F-47EA3745B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F6C1-EABE-6240-9989-70F58E045D60}" type="datetimeFigureOut">
              <a:rPr lang="en-US" smtClean="0"/>
              <a:pPr/>
              <a:t>6/14/13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EC986-1FC0-AC4C-AF7F-47EA3745B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F6C1-EABE-6240-9989-70F58E045D60}" type="datetimeFigureOut">
              <a:rPr lang="en-US" smtClean="0"/>
              <a:pPr/>
              <a:t>6/14/13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EC986-1FC0-AC4C-AF7F-47EA3745B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3F6C1-EABE-6240-9989-70F58E045D60}" type="datetimeFigureOut">
              <a:rPr lang="en-US" smtClean="0"/>
              <a:pPr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EC986-1FC0-AC4C-AF7F-47EA3745B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jacobmagers/Documents/Classes/Oregon/SPDC%20Talk/IMG_0751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Spontaneous Parametric Downconversion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Jacob </a:t>
            </a:r>
            <a:r>
              <a:rPr lang="en-US" dirty="0" smtClean="0"/>
              <a:t>Magers</a:t>
            </a:r>
            <a:r>
              <a:rPr lang="en-US" dirty="0" smtClean="0"/>
              <a:t> </a:t>
            </a:r>
          </a:p>
          <a:p>
            <a:r>
              <a:rPr lang="en-US" dirty="0" smtClean="0"/>
              <a:t>w</a:t>
            </a:r>
            <a:r>
              <a:rPr lang="en-US" dirty="0" smtClean="0"/>
              <a:t>ith Matt Wilson in Part 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 Laser</a:t>
            </a:r>
            <a:endParaRPr lang="en-US" dirty="0"/>
          </a:p>
        </p:txBody>
      </p:sp>
      <p:pic>
        <p:nvPicPr>
          <p:cNvPr id="4" name="Content Placeholder 3" descr="IMG_070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906" r="-1790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Mirrors and Apertures</a:t>
            </a:r>
            <a:endParaRPr lang="en-US" dirty="0"/>
          </a:p>
        </p:txBody>
      </p:sp>
      <p:pic>
        <p:nvPicPr>
          <p:cNvPr id="4" name="Content Placeholder 3" descr="IMG_071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906" r="-1790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-Barium Borate Crystal</a:t>
            </a:r>
            <a:endParaRPr lang="en-US" dirty="0"/>
          </a:p>
        </p:txBody>
      </p:sp>
      <p:pic>
        <p:nvPicPr>
          <p:cNvPr id="4" name="Content Placeholder 3" descr="IMG_0717 copy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906" r="-1790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A</a:t>
            </a:r>
            <a:endParaRPr lang="en-US" dirty="0"/>
          </a:p>
        </p:txBody>
      </p:sp>
      <p:pic>
        <p:nvPicPr>
          <p:cNvPr id="4" name="Content Placeholder 3" descr="IMG_071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906" r="-1790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 A and B</a:t>
            </a:r>
            <a:endParaRPr lang="en-US" dirty="0"/>
          </a:p>
        </p:txBody>
      </p:sp>
      <p:pic>
        <p:nvPicPr>
          <p:cNvPr id="4" name="Content Placeholder 3" descr="IMG_071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906" r="-1790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Single-Photon Counting Modules</a:t>
            </a:r>
            <a:endParaRPr lang="en-US" dirty="0"/>
          </a:p>
        </p:txBody>
      </p:sp>
      <p:pic>
        <p:nvPicPr>
          <p:cNvPr id="4" name="Content Placeholder 3" descr="IMG_071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906" r="-1790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Lights</a:t>
            </a:r>
            <a:endParaRPr lang="en-US" dirty="0"/>
          </a:p>
        </p:txBody>
      </p:sp>
      <p:pic>
        <p:nvPicPr>
          <p:cNvPr id="4" name="Content Placeholder 3" descr="IMG_068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906" r="-1790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Coincidence Counting Unit</a:t>
            </a:r>
            <a:endParaRPr lang="en-US" dirty="0"/>
          </a:p>
        </p:txBody>
      </p:sp>
      <p:pic>
        <p:nvPicPr>
          <p:cNvPr id="4" name="Content Placeholder 3" descr="IMG_07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906" r="-17906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Counts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>
          <a:xfrm>
            <a:off x="-1170222" y="301374"/>
            <a:ext cx="11394389" cy="6266475"/>
          </a:xfrm>
        </p:spPr>
      </p:pic>
      <p:sp>
        <p:nvSpPr>
          <p:cNvPr id="7" name="TextBox 6"/>
          <p:cNvSpPr txBox="1"/>
          <p:nvPr/>
        </p:nvSpPr>
        <p:spPr>
          <a:xfrm>
            <a:off x="229937" y="6567849"/>
            <a:ext cx="6413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Comment: The error bars</a:t>
            </a:r>
            <a:r>
              <a:rPr lang="en-US" sz="1000" baseline="0" dirty="0" smtClean="0"/>
              <a:t> are for the y-axis, not the x-axis. The</a:t>
            </a:r>
            <a:r>
              <a:rPr lang="en-US" sz="1000" dirty="0" smtClean="0"/>
              <a:t> errors</a:t>
            </a:r>
            <a:r>
              <a:rPr lang="en-US" sz="1000" baseline="0" dirty="0" smtClean="0"/>
              <a:t> just so small that it looks like the other way around. </a:t>
            </a:r>
            <a:endParaRPr lang="en-US" sz="1000" dirty="0" smtClean="0"/>
          </a:p>
          <a:p>
            <a:r>
              <a:rPr lang="en-US" sz="1000" dirty="0" smtClean="0"/>
              <a:t> 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Content Placeholder 3" descr="AB Coincidences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186278" y="274638"/>
            <a:ext cx="11490658" cy="63194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Part I: Spontaneous Parametric Downconversion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 process used to create single photons</a:t>
            </a:r>
          </a:p>
          <a:p>
            <a:endParaRPr lang="en-US" dirty="0" smtClean="0"/>
          </a:p>
          <a:p>
            <a:r>
              <a:rPr lang="en-US" dirty="0" smtClean="0"/>
              <a:t>Useful for testing conservation of energy and momentum, as well as seeing quantum behavior of light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Counts were maximized when the detector A made a 3.1</a:t>
            </a:r>
            <a:r>
              <a:rPr lang="en-US" baseline="30000" dirty="0" smtClean="0"/>
              <a:t>o</a:t>
            </a:r>
            <a:r>
              <a:rPr lang="en-US" dirty="0" smtClean="0"/>
              <a:t> angle with respect to the pump beam</a:t>
            </a:r>
          </a:p>
          <a:p>
            <a:endParaRPr lang="en-US" dirty="0" smtClean="0"/>
          </a:p>
          <a:p>
            <a:r>
              <a:rPr lang="en-US" dirty="0" smtClean="0"/>
              <a:t>AB coincidences were maximized when detector B also made a 3.1</a:t>
            </a:r>
            <a:r>
              <a:rPr lang="en-US" baseline="30000" dirty="0" smtClean="0"/>
              <a:t>o</a:t>
            </a:r>
            <a:r>
              <a:rPr lang="en-US" dirty="0" smtClean="0"/>
              <a:t> angle with respect to the pump beam 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Part II: Degree of Second-Order Coherence g</a:t>
            </a:r>
            <a:r>
              <a:rPr lang="en-US" baseline="30000" dirty="0" smtClean="0"/>
              <a:t>(2)</a:t>
            </a:r>
            <a:r>
              <a:rPr lang="en-US" dirty="0" smtClean="0"/>
              <a:t>(0)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Insert a polarizing beam splitter into one of the downconverted beams</a:t>
            </a:r>
          </a:p>
          <a:p>
            <a:r>
              <a:rPr lang="en-US" dirty="0" smtClean="0"/>
              <a:t>A classical field can be transmitted and reflected simultaneously</a:t>
            </a:r>
          </a:p>
          <a:p>
            <a:r>
              <a:rPr lang="en-US" dirty="0" smtClean="0"/>
              <a:t>A quantum </a:t>
            </a:r>
            <a:r>
              <a:rPr lang="en-US" dirty="0" smtClean="0"/>
              <a:t>field (</a:t>
            </a:r>
            <a:r>
              <a:rPr lang="en-US" dirty="0" smtClean="0"/>
              <a:t>consisting of single photons)</a:t>
            </a:r>
            <a:r>
              <a:rPr lang="en-US" dirty="0" smtClean="0"/>
              <a:t> </a:t>
            </a:r>
            <a:r>
              <a:rPr lang="en-US" dirty="0" smtClean="0"/>
              <a:t>can be transmitted OR reflected, not both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Apparatus</a:t>
            </a:r>
            <a:endParaRPr lang="en-US" dirty="0"/>
          </a:p>
        </p:txBody>
      </p:sp>
      <p:pic>
        <p:nvPicPr>
          <p:cNvPr id="4" name="Content Placeholder 3" descr="3 Detector Diagr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4466" r="-44466"/>
          <a:stretch>
            <a:fillRect/>
          </a:stretch>
        </p:blipFill>
        <p:spPr>
          <a:xfrm>
            <a:off x="-361977" y="1149684"/>
            <a:ext cx="10039172" cy="5521158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Detector Setup with PBS</a:t>
            </a:r>
            <a:endParaRPr lang="en-US" dirty="0"/>
          </a:p>
        </p:txBody>
      </p:sp>
      <p:pic>
        <p:nvPicPr>
          <p:cNvPr id="4" name="Content Placeholder 3" descr="IMG_071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906" r="-17906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Detector g</a:t>
            </a:r>
            <a:r>
              <a:rPr lang="en-US" baseline="30000" dirty="0" smtClean="0"/>
              <a:t>(2)</a:t>
            </a:r>
            <a:r>
              <a:rPr lang="en-US" dirty="0" smtClean="0"/>
              <a:t>(0)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384842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T</a:t>
            </a:r>
            <a:r>
              <a:rPr lang="en-US" sz="2800" dirty="0" smtClean="0"/>
              <a:t> is the counting interval (2 to 10 seconds) </a:t>
            </a:r>
          </a:p>
          <a:p>
            <a:r>
              <a:rPr lang="en-US" sz="2800" dirty="0" err="1" smtClean="0">
                <a:latin typeface="Symbol" charset="2"/>
                <a:cs typeface="Symbol" charset="2"/>
              </a:rPr>
              <a:t>D</a:t>
            </a:r>
            <a:r>
              <a:rPr lang="en-US" sz="2800" i="1" dirty="0" err="1" smtClean="0"/>
              <a:t>t</a:t>
            </a:r>
            <a:r>
              <a:rPr lang="en-US" sz="2800" dirty="0" smtClean="0"/>
              <a:t> is the coincidence time window (7.39 nanoseconds)</a:t>
            </a:r>
          </a:p>
          <a:p>
            <a:r>
              <a:rPr lang="en-US" sz="2800" i="1" dirty="0" smtClean="0"/>
              <a:t>N</a:t>
            </a:r>
            <a:r>
              <a:rPr lang="en-US" sz="2800" baseline="-25000" dirty="0" smtClean="0"/>
              <a:t>B</a:t>
            </a:r>
            <a:r>
              <a:rPr lang="en-US" sz="2800" dirty="0" smtClean="0"/>
              <a:t> and </a:t>
            </a:r>
            <a:r>
              <a:rPr lang="en-US" sz="2800" i="1" dirty="0" smtClean="0"/>
              <a:t>N</a:t>
            </a:r>
            <a:r>
              <a:rPr lang="en-US" sz="2800" baseline="-25000" dirty="0" smtClean="0"/>
              <a:t>B’</a:t>
            </a:r>
            <a:r>
              <a:rPr lang="en-US" sz="2800" dirty="0" smtClean="0"/>
              <a:t> are the numbers of single counts in time </a:t>
            </a:r>
            <a:r>
              <a:rPr lang="en-US" sz="2800" i="1" dirty="0" smtClean="0"/>
              <a:t>T</a:t>
            </a:r>
          </a:p>
          <a:p>
            <a:r>
              <a:rPr lang="en-US" sz="2800" i="1" dirty="0" smtClean="0"/>
              <a:t>N</a:t>
            </a:r>
            <a:r>
              <a:rPr lang="en-US" sz="2800" baseline="-25000" dirty="0" smtClean="0"/>
              <a:t>BB’</a:t>
            </a:r>
            <a:r>
              <a:rPr lang="en-US" sz="2800" dirty="0" smtClean="0"/>
              <a:t> is the number of coincidences in time </a:t>
            </a:r>
            <a:r>
              <a:rPr lang="en-US" sz="2800" i="1" dirty="0"/>
              <a:t>T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9" name="Content Placeholder 8" descr="Two G2.png"/>
          <p:cNvPicPr>
            <a:picLocks noGrp="1" noChangeAspect="1"/>
          </p:cNvPicPr>
          <p:nvPr>
            <p:ph idx="1"/>
          </p:nvPr>
        </p:nvPicPr>
        <p:blipFill>
          <a:blip r:embed="rId2"/>
          <a:srcRect t="-48145" b="-48145"/>
          <a:stretch>
            <a:fillRect/>
          </a:stretch>
        </p:blipFill>
        <p:spPr>
          <a:xfrm>
            <a:off x="457200" y="570831"/>
            <a:ext cx="8229600" cy="45259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Detector g</a:t>
            </a:r>
            <a:r>
              <a:rPr lang="en-US" baseline="30000" dirty="0" smtClean="0"/>
              <a:t>(2)</a:t>
            </a:r>
            <a:r>
              <a:rPr lang="en-US" dirty="0" smtClean="0"/>
              <a:t>(0)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2105" y="4911160"/>
            <a:ext cx="7499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N</a:t>
            </a:r>
            <a:r>
              <a:rPr lang="en-US" sz="2800" baseline="-25000" dirty="0" smtClean="0"/>
              <a:t>A</a:t>
            </a:r>
            <a:r>
              <a:rPr lang="en-US" sz="2800" dirty="0" smtClean="0"/>
              <a:t> is the number of single counts on detector A</a:t>
            </a:r>
          </a:p>
          <a:p>
            <a:r>
              <a:rPr lang="en-US" sz="2800" i="1" dirty="0" smtClean="0"/>
              <a:t>N</a:t>
            </a:r>
            <a:r>
              <a:rPr lang="en-US" sz="2800" baseline="-25000" dirty="0" smtClean="0"/>
              <a:t>ABB’</a:t>
            </a:r>
            <a:r>
              <a:rPr lang="en-US" sz="2800" dirty="0" smtClean="0"/>
              <a:t>, </a:t>
            </a:r>
            <a:r>
              <a:rPr lang="en-US" sz="2800" i="1" dirty="0" smtClean="0"/>
              <a:t>N</a:t>
            </a:r>
            <a:r>
              <a:rPr lang="en-US" sz="2800" baseline="-25000" dirty="0" smtClean="0"/>
              <a:t>AB</a:t>
            </a:r>
            <a:r>
              <a:rPr lang="en-US" sz="2800" dirty="0" smtClean="0"/>
              <a:t>, and </a:t>
            </a:r>
            <a:r>
              <a:rPr lang="en-US" sz="2800" i="1" dirty="0" smtClean="0"/>
              <a:t>N</a:t>
            </a:r>
            <a:r>
              <a:rPr lang="en-US" sz="2800" baseline="-25000" dirty="0" smtClean="0"/>
              <a:t>AB’</a:t>
            </a:r>
            <a:r>
              <a:rPr lang="en-US" sz="2800" dirty="0" smtClean="0"/>
              <a:t> are coincidence counts</a:t>
            </a:r>
            <a:endParaRPr lang="en-US" sz="2800" i="1" dirty="0"/>
          </a:p>
        </p:txBody>
      </p:sp>
      <p:pic>
        <p:nvPicPr>
          <p:cNvPr id="8" name="Content Placeholder 7" descr="Three G2.png"/>
          <p:cNvPicPr>
            <a:picLocks noGrp="1" noChangeAspect="1"/>
          </p:cNvPicPr>
          <p:nvPr>
            <p:ph idx="1"/>
          </p:nvPr>
        </p:nvPicPr>
        <p:blipFill>
          <a:blip r:embed="rId3"/>
          <a:srcRect t="-54993" b="-54993"/>
          <a:stretch>
            <a:fillRect/>
          </a:stretch>
        </p:blipFill>
        <p:spPr>
          <a:xfrm>
            <a:off x="457200" y="746144"/>
            <a:ext cx="8229600" cy="452596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Derivation of g</a:t>
            </a:r>
            <a:r>
              <a:rPr lang="en-US" baseline="30000" dirty="0" smtClean="0"/>
              <a:t>(2)</a:t>
            </a:r>
            <a:r>
              <a:rPr lang="en-US" dirty="0" smtClean="0"/>
              <a:t>(0)</a:t>
            </a:r>
            <a:endParaRPr lang="en-US" dirty="0"/>
          </a:p>
        </p:txBody>
      </p:sp>
      <p:pic>
        <p:nvPicPr>
          <p:cNvPr id="4" name="Content Placeholder 3" descr="L2-1.png"/>
          <p:cNvPicPr>
            <a:picLocks noGrp="1" noChangeAspect="1"/>
          </p:cNvPicPr>
          <p:nvPr>
            <p:ph idx="1"/>
          </p:nvPr>
        </p:nvPicPr>
        <p:blipFill>
          <a:blip r:embed="rId2"/>
          <a:srcRect t="-85563" b="-85563"/>
          <a:stretch>
            <a:fillRect/>
          </a:stretch>
        </p:blipFill>
        <p:spPr>
          <a:xfrm>
            <a:off x="457200" y="274638"/>
            <a:ext cx="7309853" cy="4525963"/>
          </a:xfrm>
        </p:spPr>
      </p:pic>
      <p:sp>
        <p:nvSpPr>
          <p:cNvPr id="5" name="TextBox 4"/>
          <p:cNvSpPr txBox="1"/>
          <p:nvPr/>
        </p:nvSpPr>
        <p:spPr>
          <a:xfrm>
            <a:off x="628316" y="4064000"/>
            <a:ext cx="78338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/>
              <a:t>I</a:t>
            </a:r>
            <a:r>
              <a:rPr lang="en-US" sz="2800" baseline="-25000" dirty="0" err="1" smtClean="0"/>
              <a:t>B</a:t>
            </a:r>
            <a:r>
              <a:rPr lang="en-US" sz="2800" dirty="0" err="1" smtClean="0"/>
              <a:t>(t</a:t>
            </a:r>
            <a:r>
              <a:rPr lang="en-US" sz="2800" dirty="0" smtClean="0"/>
              <a:t>), </a:t>
            </a:r>
            <a:r>
              <a:rPr lang="en-US" sz="2800" i="1" dirty="0" err="1" smtClean="0"/>
              <a:t>I</a:t>
            </a:r>
            <a:r>
              <a:rPr lang="en-US" sz="2800" baseline="-25000" dirty="0" err="1" smtClean="0"/>
              <a:t>B’</a:t>
            </a:r>
            <a:r>
              <a:rPr lang="en-US" sz="2800" dirty="0" err="1" smtClean="0"/>
              <a:t>(t</a:t>
            </a:r>
            <a:r>
              <a:rPr lang="en-US" sz="2800" dirty="0" smtClean="0"/>
              <a:t>) are the intensities of fields transmitted and reflected to detectors B and B’</a:t>
            </a:r>
          </a:p>
          <a:p>
            <a:endParaRPr lang="en-US" sz="2800" dirty="0" smtClean="0"/>
          </a:p>
          <a:p>
            <a:r>
              <a:rPr lang="en-US" sz="2800" dirty="0" err="1" smtClean="0">
                <a:latin typeface="Symbol" charset="2"/>
                <a:cs typeface="Symbol" charset="2"/>
              </a:rPr>
              <a:t>t</a:t>
            </a:r>
            <a:r>
              <a:rPr lang="en-US" sz="2800" dirty="0" smtClean="0"/>
              <a:t> is the time delay between intensity measurements</a:t>
            </a:r>
          </a:p>
          <a:p>
            <a:endParaRPr lang="en-US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991642" y="2179053"/>
            <a:ext cx="695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(1)</a:t>
            </a:r>
            <a:endParaRPr lang="en-US" sz="2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2-2a.png"/>
          <p:cNvPicPr>
            <a:picLocks noGrp="1" noChangeAspect="1"/>
          </p:cNvPicPr>
          <p:nvPr>
            <p:ph idx="1"/>
          </p:nvPr>
        </p:nvPicPr>
        <p:blipFill>
          <a:blip r:embed="rId2"/>
          <a:srcRect t="-83999" b="-83999"/>
          <a:stretch>
            <a:fillRect/>
          </a:stretch>
        </p:blipFill>
        <p:spPr>
          <a:xfrm>
            <a:off x="457200" y="-76352"/>
            <a:ext cx="3446379" cy="2102853"/>
          </a:xfrm>
        </p:spPr>
      </p:pic>
      <p:pic>
        <p:nvPicPr>
          <p:cNvPr id="5" name="Picture 4" descr="L2-2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685" y="564663"/>
            <a:ext cx="3892884" cy="8581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38148" y="695416"/>
            <a:ext cx="705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(2)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630948"/>
            <a:ext cx="83124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I</a:t>
            </a:r>
            <a:r>
              <a:rPr lang="en-US" sz="2400" i="1" baseline="-25000" dirty="0" smtClean="0"/>
              <a:t>I</a:t>
            </a:r>
            <a:r>
              <a:rPr lang="en-US" sz="2400" dirty="0" smtClean="0"/>
              <a:t> is the intensity of the field incident on the beam splitter</a:t>
            </a:r>
            <a:endParaRPr lang="en-US" sz="2400" i="1" dirty="0" smtClean="0"/>
          </a:p>
          <a:p>
            <a:endParaRPr lang="en-US" sz="2400" dirty="0"/>
          </a:p>
          <a:p>
            <a:r>
              <a:rPr lang="en-US" sz="2400" dirty="0" smtClean="0">
                <a:latin typeface="Symbol" charset="2"/>
                <a:cs typeface="Symbol" charset="2"/>
              </a:rPr>
              <a:t>a</a:t>
            </a:r>
            <a:r>
              <a:rPr lang="en-US" sz="2400" dirty="0" smtClean="0"/>
              <a:t> and </a:t>
            </a:r>
            <a:r>
              <a:rPr lang="en-US" sz="2400" dirty="0" err="1" smtClean="0">
                <a:latin typeface="Symbol" charset="2"/>
                <a:cs typeface="Symbol" charset="2"/>
              </a:rPr>
              <a:t>b</a:t>
            </a:r>
            <a:r>
              <a:rPr lang="en-US" sz="2400" dirty="0" smtClean="0"/>
              <a:t> are the transmission and reflection coefficients, respectively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Substituting into (1) and cancelling coefficients:</a:t>
            </a:r>
            <a:endParaRPr lang="en-US" sz="2400" dirty="0"/>
          </a:p>
        </p:txBody>
      </p:sp>
      <p:pic>
        <p:nvPicPr>
          <p:cNvPr id="8" name="Picture 7" descr="L2-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553203"/>
            <a:ext cx="8090569" cy="16620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38148" y="5151531"/>
            <a:ext cx="57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smtClean="0"/>
              <a:t>3)</a:t>
            </a:r>
            <a:endParaRPr lang="en-US" sz="2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2-3b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17280" b="-117280"/>
          <a:stretch>
            <a:fillRect/>
          </a:stretch>
        </p:blipFill>
        <p:spPr>
          <a:xfrm>
            <a:off x="457200" y="187158"/>
            <a:ext cx="5999747" cy="3299630"/>
          </a:xfrm>
        </p:spPr>
      </p:pic>
      <p:sp>
        <p:nvSpPr>
          <p:cNvPr id="5" name="TextBox 4"/>
          <p:cNvSpPr txBox="1"/>
          <p:nvPr/>
        </p:nvSpPr>
        <p:spPr>
          <a:xfrm>
            <a:off x="975895" y="531167"/>
            <a:ext cx="5684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From the Cauchy-Schwartz inequality: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194842" y="1716916"/>
            <a:ext cx="58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(4)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975895" y="3025123"/>
            <a:ext cx="4412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Therefore, for classical fields:</a:t>
            </a:r>
            <a:endParaRPr lang="en-US" sz="2800" dirty="0"/>
          </a:p>
        </p:txBody>
      </p:sp>
      <p:pic>
        <p:nvPicPr>
          <p:cNvPr id="8" name="Picture 7" descr="L2-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63" y="4008082"/>
            <a:ext cx="5338679" cy="16142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23476" y="4575907"/>
            <a:ext cx="58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(5)</a:t>
            </a:r>
            <a:endParaRPr lang="en-US" sz="2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Relating Intensity to Photocurrent</a:t>
            </a:r>
            <a:endParaRPr lang="en-US" dirty="0"/>
          </a:p>
        </p:txBody>
      </p:sp>
      <p:pic>
        <p:nvPicPr>
          <p:cNvPr id="4" name="Content Placeholder 3" descr="L2-5.png"/>
          <p:cNvPicPr>
            <a:picLocks noGrp="1" noChangeAspect="1"/>
          </p:cNvPicPr>
          <p:nvPr>
            <p:ph idx="1"/>
          </p:nvPr>
        </p:nvPicPr>
        <p:blipFill>
          <a:blip r:embed="rId3"/>
          <a:srcRect t="-119353" b="-119353"/>
          <a:stretch>
            <a:fillRect/>
          </a:stretch>
        </p:blipFill>
        <p:spPr>
          <a:xfrm>
            <a:off x="457200" y="274638"/>
            <a:ext cx="6360695" cy="3498137"/>
          </a:xfrm>
        </p:spPr>
      </p:pic>
      <p:sp>
        <p:nvSpPr>
          <p:cNvPr id="5" name="TextBox 4"/>
          <p:cNvSpPr txBox="1"/>
          <p:nvPr/>
        </p:nvSpPr>
        <p:spPr>
          <a:xfrm>
            <a:off x="7847263" y="1743653"/>
            <a:ext cx="58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(6)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747313"/>
            <a:ext cx="7974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P</a:t>
            </a:r>
            <a:r>
              <a:rPr lang="en-US" sz="2400" baseline="-25000" dirty="0" smtClean="0"/>
              <a:t>B</a:t>
            </a:r>
            <a:r>
              <a:rPr lang="en-US" sz="2400" dirty="0" smtClean="0"/>
              <a:t> is the probability of obtaining a single </a:t>
            </a:r>
            <a:r>
              <a:rPr lang="en-US" sz="2400" dirty="0" err="1" smtClean="0"/>
              <a:t>photocount</a:t>
            </a:r>
            <a:r>
              <a:rPr lang="en-US" sz="2400" dirty="0" smtClean="0"/>
              <a:t> in time interval </a:t>
            </a:r>
            <a:r>
              <a:rPr lang="en-US" sz="2400" dirty="0" err="1" smtClean="0">
                <a:latin typeface="Symbol" charset="2"/>
                <a:cs typeface="Symbol" charset="2"/>
              </a:rPr>
              <a:t>D</a:t>
            </a:r>
            <a:r>
              <a:rPr lang="en-US" sz="2400" i="1" dirty="0" err="1" smtClean="0"/>
              <a:t>t</a:t>
            </a:r>
            <a:endParaRPr lang="en-US" sz="2400" i="1" dirty="0" smtClean="0"/>
          </a:p>
          <a:p>
            <a:endParaRPr lang="en-US" sz="2400" i="1" dirty="0" smtClean="0"/>
          </a:p>
          <a:p>
            <a:r>
              <a:rPr lang="en-US" sz="2400" dirty="0" err="1" smtClean="0">
                <a:latin typeface="Symbol" charset="2"/>
                <a:cs typeface="Symbol" charset="2"/>
              </a:rPr>
              <a:t>h</a:t>
            </a:r>
            <a:r>
              <a:rPr lang="en-US" sz="2400" baseline="-25000" dirty="0" err="1" smtClean="0"/>
              <a:t>B</a:t>
            </a:r>
            <a:r>
              <a:rPr lang="en-US" sz="2400" dirty="0" smtClean="0"/>
              <a:t> is a constant of efficiency for detector B</a:t>
            </a:r>
            <a:endParaRPr lang="en-US" sz="2400" dirty="0"/>
          </a:p>
        </p:txBody>
      </p:sp>
      <p:pic>
        <p:nvPicPr>
          <p:cNvPr id="7" name="Picture 6" descr="L2-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671134"/>
            <a:ext cx="7138737" cy="6619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21579" y="4809844"/>
            <a:ext cx="58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(7)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788526"/>
            <a:ext cx="84513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/>
              <a:t>P</a:t>
            </a:r>
            <a:r>
              <a:rPr lang="en-US" sz="2400" i="1" baseline="-25000" dirty="0" err="1" smtClean="0"/>
              <a:t>BB’</a:t>
            </a:r>
            <a:r>
              <a:rPr lang="en-US" sz="2400" dirty="0" err="1" smtClean="0"/>
              <a:t>(</a:t>
            </a:r>
            <a:r>
              <a:rPr lang="en-US" sz="2400" dirty="0" err="1" smtClean="0">
                <a:latin typeface="Symbol" charset="2"/>
                <a:cs typeface="Symbol" charset="2"/>
              </a:rPr>
              <a:t>t</a:t>
            </a:r>
            <a:r>
              <a:rPr lang="en-US" sz="2400" dirty="0" smtClean="0"/>
              <a:t>) is the joint probability of obtaining a </a:t>
            </a:r>
            <a:r>
              <a:rPr lang="en-US" sz="2400" dirty="0" err="1" smtClean="0"/>
              <a:t>photocount</a:t>
            </a:r>
            <a:r>
              <a:rPr lang="en-US" sz="2400" dirty="0" smtClean="0"/>
              <a:t> on B and a</a:t>
            </a:r>
          </a:p>
          <a:p>
            <a:r>
              <a:rPr lang="en-US" sz="2400" dirty="0" err="1"/>
              <a:t>p</a:t>
            </a:r>
            <a:r>
              <a:rPr lang="en-US" sz="2400" dirty="0" err="1" smtClean="0"/>
              <a:t>hotocount</a:t>
            </a:r>
            <a:r>
              <a:rPr lang="en-US" sz="2400" dirty="0" smtClean="0"/>
              <a:t> on B’ after time </a:t>
            </a:r>
            <a:r>
              <a:rPr lang="en-US" sz="2400" dirty="0" err="1" smtClean="0">
                <a:latin typeface="Symbol" charset="2"/>
                <a:cs typeface="Symbol" charset="2"/>
              </a:rPr>
              <a:t>t</a:t>
            </a:r>
            <a:endParaRPr lang="en-US" sz="2400" dirty="0">
              <a:latin typeface="Symbol" charset="2"/>
              <a:cs typeface="Symbol" charset="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</a:t>
            </a:r>
            <a:r>
              <a:rPr lang="en-US" dirty="0"/>
              <a:t>I</a:t>
            </a:r>
            <a:r>
              <a:rPr lang="en-US" dirty="0" smtClean="0"/>
              <a:t>t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Photon enters BBO crystal with angular frequency 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i="1" baseline="-25000" dirty="0" err="1" smtClean="0">
                <a:latin typeface="Calibri"/>
                <a:cs typeface="Calibri"/>
              </a:rPr>
              <a:t>p</a:t>
            </a:r>
            <a:r>
              <a:rPr lang="en-US" dirty="0" smtClean="0">
                <a:latin typeface="Calibri"/>
                <a:cs typeface="Calibri"/>
              </a:rPr>
              <a:t>, and momentum </a:t>
            </a:r>
            <a:r>
              <a:rPr lang="en-US" b="1" dirty="0" err="1" smtClean="0">
                <a:latin typeface="Calibri"/>
                <a:cs typeface="Calibri"/>
              </a:rPr>
              <a:t>k</a:t>
            </a:r>
            <a:r>
              <a:rPr lang="en-US" i="1" baseline="-25000" dirty="0" err="1">
                <a:latin typeface="Calibri"/>
                <a:cs typeface="Calibri"/>
              </a:rPr>
              <a:t>p</a:t>
            </a:r>
            <a:endParaRPr lang="en-US" i="1" dirty="0" smtClean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Two photons with angular frequencies 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i="1" baseline="-25000" dirty="0" err="1" smtClean="0">
                <a:latin typeface="Calibri"/>
                <a:cs typeface="Calibri"/>
              </a:rPr>
              <a:t>i</a:t>
            </a:r>
            <a:r>
              <a:rPr lang="en-US" dirty="0" smtClean="0">
                <a:latin typeface="Calibri"/>
                <a:cs typeface="Calibri"/>
              </a:rPr>
              <a:t> and 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i="1" baseline="-25000" dirty="0" err="1" smtClean="0">
                <a:latin typeface="Calibri"/>
                <a:cs typeface="Calibri"/>
              </a:rPr>
              <a:t>s</a:t>
            </a:r>
            <a:r>
              <a:rPr lang="en-US" dirty="0" smtClean="0">
                <a:latin typeface="Calibri"/>
                <a:cs typeface="Calibri"/>
              </a:rPr>
              <a:t>, and momenta </a:t>
            </a:r>
            <a:r>
              <a:rPr lang="en-US" b="1" dirty="0" err="1" smtClean="0">
                <a:latin typeface="Calibri"/>
                <a:cs typeface="Calibri"/>
              </a:rPr>
              <a:t>k</a:t>
            </a:r>
            <a:r>
              <a:rPr lang="en-US" i="1" baseline="-25000" dirty="0" err="1" smtClean="0">
                <a:latin typeface="Calibri"/>
                <a:cs typeface="Calibri"/>
              </a:rPr>
              <a:t>i</a:t>
            </a:r>
            <a:r>
              <a:rPr lang="en-US" dirty="0" smtClean="0">
                <a:latin typeface="Calibri"/>
                <a:cs typeface="Calibri"/>
              </a:rPr>
              <a:t> and </a:t>
            </a:r>
            <a:r>
              <a:rPr lang="en-US" b="1" dirty="0" err="1" smtClean="0">
                <a:latin typeface="Calibri"/>
                <a:cs typeface="Calibri"/>
              </a:rPr>
              <a:t>k</a:t>
            </a:r>
            <a:r>
              <a:rPr lang="en-US" i="1" baseline="-25000" dirty="0" err="1">
                <a:latin typeface="Calibri"/>
                <a:cs typeface="Calibri"/>
              </a:rPr>
              <a:t>s</a:t>
            </a:r>
            <a:r>
              <a:rPr lang="en-US" dirty="0" smtClean="0">
                <a:latin typeface="Calibri"/>
                <a:cs typeface="Calibri"/>
              </a:rPr>
              <a:t> are emitted</a:t>
            </a:r>
            <a:endParaRPr lang="en-US" dirty="0"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L2-7.png"/>
          <p:cNvPicPr>
            <a:picLocks noGrp="1" noChangeAspect="1"/>
          </p:cNvPicPr>
          <p:nvPr>
            <p:ph idx="1"/>
          </p:nvPr>
        </p:nvPicPr>
        <p:blipFill>
          <a:blip r:embed="rId2"/>
          <a:srcRect t="-34278" b="-34278"/>
          <a:stretch>
            <a:fillRect/>
          </a:stretch>
        </p:blipFill>
        <p:spPr>
          <a:xfrm>
            <a:off x="457200" y="448186"/>
            <a:ext cx="5037221" cy="2770278"/>
          </a:xfrm>
        </p:spPr>
      </p:pic>
      <p:sp>
        <p:nvSpPr>
          <p:cNvPr id="4" name="TextBox 3"/>
          <p:cNvSpPr txBox="1"/>
          <p:nvPr/>
        </p:nvSpPr>
        <p:spPr>
          <a:xfrm>
            <a:off x="457200" y="347579"/>
            <a:ext cx="3784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Substituting into (1) gives us: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431678" y="1571715"/>
            <a:ext cx="58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(8)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68421" y="3218464"/>
            <a:ext cx="5598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Setting </a:t>
            </a:r>
            <a:r>
              <a:rPr lang="en-US" sz="2400" dirty="0" err="1" smtClean="0">
                <a:latin typeface="Symbol" charset="2"/>
                <a:cs typeface="Symbol" charset="2"/>
              </a:rPr>
              <a:t>t</a:t>
            </a:r>
            <a:r>
              <a:rPr lang="en-US" sz="2400" dirty="0" smtClean="0"/>
              <a:t> = 0, and remembering (5) gives us:</a:t>
            </a:r>
            <a:endParaRPr lang="en-US" sz="2400" dirty="0"/>
          </a:p>
        </p:txBody>
      </p:sp>
      <p:pic>
        <p:nvPicPr>
          <p:cNvPr id="8" name="Picture 7" descr="L2-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149275"/>
            <a:ext cx="7685093" cy="14119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31678" y="4612105"/>
            <a:ext cx="58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(9)</a:t>
            </a:r>
            <a:endParaRPr lang="en-US" sz="28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Probabilities in Terms of Counts</a:t>
            </a:r>
            <a:endParaRPr lang="en-US" dirty="0"/>
          </a:p>
        </p:txBody>
      </p:sp>
      <p:pic>
        <p:nvPicPr>
          <p:cNvPr id="4" name="Content Placeholder 3" descr="L2-9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53837" b="-153837"/>
          <a:stretch>
            <a:fillRect/>
          </a:stretch>
        </p:blipFill>
        <p:spPr>
          <a:xfrm>
            <a:off x="457200" y="0"/>
            <a:ext cx="7376695" cy="4056898"/>
          </a:xfrm>
        </p:spPr>
      </p:pic>
      <p:sp>
        <p:nvSpPr>
          <p:cNvPr id="5" name="TextBox 4"/>
          <p:cNvSpPr txBox="1"/>
          <p:nvPr/>
        </p:nvSpPr>
        <p:spPr>
          <a:xfrm>
            <a:off x="8303597" y="1844842"/>
            <a:ext cx="766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(10)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553368"/>
            <a:ext cx="77015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N</a:t>
            </a:r>
            <a:r>
              <a:rPr lang="en-US" sz="2400" baseline="-25000" dirty="0" smtClean="0"/>
              <a:t>B</a:t>
            </a:r>
            <a:r>
              <a:rPr lang="en-US" sz="2400" dirty="0" smtClean="0"/>
              <a:t> is the number of counts on detector B in time interval </a:t>
            </a:r>
            <a:r>
              <a:rPr lang="en-US" sz="2400" dirty="0" err="1" smtClean="0">
                <a:latin typeface="Symbol" charset="2"/>
                <a:cs typeface="Symbol" charset="2"/>
              </a:rPr>
              <a:t>D</a:t>
            </a:r>
            <a:r>
              <a:rPr lang="en-US" sz="2400" i="1" dirty="0" err="1" smtClean="0"/>
              <a:t>t</a:t>
            </a:r>
            <a:endParaRPr lang="en-US" sz="2400" i="1" dirty="0" smtClean="0"/>
          </a:p>
          <a:p>
            <a:endParaRPr lang="en-US" sz="2400" i="1" dirty="0"/>
          </a:p>
          <a:p>
            <a:r>
              <a:rPr lang="en-US" sz="2400" i="1" dirty="0" smtClean="0"/>
              <a:t>T </a:t>
            </a:r>
            <a:r>
              <a:rPr lang="en-US" sz="2400" dirty="0" smtClean="0"/>
              <a:t>is the total time we are measuring over</a:t>
            </a:r>
          </a:p>
          <a:p>
            <a:endParaRPr lang="en-US" sz="2400" i="1" dirty="0" smtClean="0"/>
          </a:p>
          <a:p>
            <a:r>
              <a:rPr lang="en-US" sz="2400" dirty="0" smtClean="0"/>
              <a:t>Substituting into (9):</a:t>
            </a:r>
            <a:endParaRPr lang="en-US" sz="2400" dirty="0"/>
          </a:p>
        </p:txBody>
      </p:sp>
      <p:pic>
        <p:nvPicPr>
          <p:cNvPr id="7" name="Picture 6" descr="Two G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73097"/>
            <a:ext cx="6227010" cy="17446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03597" y="5379864"/>
            <a:ext cx="766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(11)</a:t>
            </a:r>
            <a:endParaRPr lang="en-US" sz="2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Detector g</a:t>
            </a:r>
            <a:r>
              <a:rPr lang="en-US" baseline="30000" dirty="0" smtClean="0"/>
              <a:t>(2)</a:t>
            </a:r>
            <a:r>
              <a:rPr lang="en-US" dirty="0" smtClean="0"/>
              <a:t>(0)</a:t>
            </a:r>
            <a:endParaRPr lang="en-US" dirty="0"/>
          </a:p>
        </p:txBody>
      </p:sp>
      <p:pic>
        <p:nvPicPr>
          <p:cNvPr id="5" name="Content Placeholder 4" descr="L2-11.png"/>
          <p:cNvPicPr>
            <a:picLocks noGrp="1" noChangeAspect="1"/>
          </p:cNvPicPr>
          <p:nvPr>
            <p:ph idx="1"/>
          </p:nvPr>
        </p:nvPicPr>
        <p:blipFill>
          <a:blip r:embed="rId2"/>
          <a:srcRect t="-58978" b="-58978"/>
          <a:stretch>
            <a:fillRect/>
          </a:stretch>
        </p:blipFill>
        <p:spPr>
          <a:xfrm>
            <a:off x="628316" y="1230480"/>
            <a:ext cx="5561263" cy="3058480"/>
          </a:xfrm>
        </p:spPr>
      </p:pic>
      <p:sp>
        <p:nvSpPr>
          <p:cNvPr id="4" name="TextBox 3"/>
          <p:cNvSpPr txBox="1"/>
          <p:nvPr/>
        </p:nvSpPr>
        <p:spPr>
          <a:xfrm>
            <a:off x="628316" y="1423282"/>
            <a:ext cx="4968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When conditioning g</a:t>
            </a:r>
            <a:r>
              <a:rPr lang="en-US" sz="2400" baseline="30000" dirty="0" smtClean="0"/>
              <a:t>(2)</a:t>
            </a:r>
            <a:r>
              <a:rPr lang="en-US" sz="2400" dirty="0" smtClean="0"/>
              <a:t>(0) on A counts: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282494" y="2412074"/>
            <a:ext cx="766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(12)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859904"/>
            <a:ext cx="82084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Instead of normalizing over T, we take </a:t>
            </a:r>
            <a:r>
              <a:rPr lang="en-US" sz="2400" i="1" dirty="0" smtClean="0"/>
              <a:t>N</a:t>
            </a:r>
            <a:r>
              <a:rPr lang="en-US" sz="2400" baseline="-25000" dirty="0" smtClean="0"/>
              <a:t>A</a:t>
            </a:r>
            <a:r>
              <a:rPr lang="en-US" sz="2400" dirty="0" smtClean="0"/>
              <a:t> to be our total number</a:t>
            </a:r>
          </a:p>
          <a:p>
            <a:r>
              <a:rPr lang="en-US" sz="2400" dirty="0" smtClean="0"/>
              <a:t>of trials, so:</a:t>
            </a:r>
            <a:endParaRPr lang="en-US" sz="2400" dirty="0"/>
          </a:p>
        </p:txBody>
      </p:sp>
      <p:pic>
        <p:nvPicPr>
          <p:cNvPr id="8" name="Picture 7" descr="L2-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16" y="5018566"/>
            <a:ext cx="7459579" cy="8745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82494" y="5192706"/>
            <a:ext cx="766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(13)</a:t>
            </a:r>
            <a:endParaRPr lang="en-US" sz="2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hree G2.png"/>
          <p:cNvPicPr>
            <a:picLocks noGrp="1" noChangeAspect="1"/>
          </p:cNvPicPr>
          <p:nvPr>
            <p:ph idx="1"/>
          </p:nvPr>
        </p:nvPicPr>
        <p:blipFill>
          <a:blip r:embed="rId2"/>
          <a:srcRect t="-54993" b="-54993"/>
          <a:stretch>
            <a:fillRect/>
          </a:stretch>
        </p:blipFill>
        <p:spPr>
          <a:xfrm>
            <a:off x="457200" y="945148"/>
            <a:ext cx="6895432" cy="3792222"/>
          </a:xfrm>
        </p:spPr>
      </p:pic>
      <p:sp>
        <p:nvSpPr>
          <p:cNvPr id="4" name="TextBox 3"/>
          <p:cNvSpPr txBox="1"/>
          <p:nvPr/>
        </p:nvSpPr>
        <p:spPr>
          <a:xfrm>
            <a:off x="457200" y="748632"/>
            <a:ext cx="394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Substituting into (12) gives us: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141368" y="2540000"/>
            <a:ext cx="766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(14)</a:t>
            </a:r>
            <a:endParaRPr lang="en-US" sz="2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Classical g</a:t>
            </a:r>
            <a:r>
              <a:rPr lang="en-US" baseline="30000" dirty="0" smtClean="0"/>
              <a:t>(2)</a:t>
            </a:r>
            <a:r>
              <a:rPr lang="en-US" dirty="0" smtClean="0"/>
              <a:t>(0) </a:t>
            </a:r>
            <a:r>
              <a:rPr lang="en-US" dirty="0" err="1" smtClean="0"/>
              <a:t>vs</a:t>
            </a:r>
            <a:r>
              <a:rPr lang="en-US" dirty="0" smtClean="0"/>
              <a:t> Quantum g</a:t>
            </a:r>
            <a:r>
              <a:rPr lang="en-US" baseline="30000" dirty="0" smtClean="0"/>
              <a:t>(2)</a:t>
            </a:r>
            <a:r>
              <a:rPr lang="en-US" dirty="0" smtClean="0"/>
              <a:t>(0)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detector measurements detect a classical field</a:t>
            </a:r>
          </a:p>
          <a:p>
            <a:r>
              <a:rPr lang="en-US" dirty="0" smtClean="0"/>
              <a:t>Three detector measurements, conditioned on A counts, detect a quantum field</a:t>
            </a:r>
          </a:p>
          <a:p>
            <a:endParaRPr lang="en-US" dirty="0" smtClean="0"/>
          </a:p>
          <a:p>
            <a:r>
              <a:rPr lang="en-US" dirty="0" smtClean="0"/>
              <a:t>Classical result: g</a:t>
            </a:r>
            <a:r>
              <a:rPr lang="en-US" baseline="30000" dirty="0" smtClean="0"/>
              <a:t>(2)</a:t>
            </a:r>
            <a:r>
              <a:rPr lang="en-US" dirty="0" smtClean="0"/>
              <a:t>(0) ≥ 1</a:t>
            </a:r>
          </a:p>
          <a:p>
            <a:r>
              <a:rPr lang="en-US" dirty="0" smtClean="0"/>
              <a:t>Quantum Result: g</a:t>
            </a:r>
            <a:r>
              <a:rPr lang="en-US" baseline="30000" dirty="0" smtClean="0"/>
              <a:t>(2)</a:t>
            </a:r>
            <a:r>
              <a:rPr lang="en-US" dirty="0" smtClean="0"/>
              <a:t>(0) &lt; 1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Measure g</a:t>
            </a:r>
            <a:r>
              <a:rPr lang="en-US" baseline="30000" dirty="0" smtClean="0"/>
              <a:t>(2)</a:t>
            </a:r>
            <a:r>
              <a:rPr lang="en-US" dirty="0" smtClean="0"/>
              <a:t>(0) ≥ 1 for 2 detector measurements, indicating a classical field</a:t>
            </a:r>
          </a:p>
          <a:p>
            <a:endParaRPr lang="en-US" dirty="0" smtClean="0"/>
          </a:p>
          <a:p>
            <a:r>
              <a:rPr lang="en-US" dirty="0" smtClean="0"/>
              <a:t>Measure g</a:t>
            </a:r>
            <a:r>
              <a:rPr lang="en-US" baseline="30000" dirty="0" smtClean="0"/>
              <a:t>(2)</a:t>
            </a:r>
            <a:r>
              <a:rPr lang="en-US" dirty="0" smtClean="0"/>
              <a:t>(0) &lt; 1 for 3 detector measurements, indicating a quantum field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3det Plot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164346" y="274638"/>
            <a:ext cx="11460121" cy="6302625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det Plot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122949" y="261270"/>
            <a:ext cx="11387220" cy="6262533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detector measurements yielded g</a:t>
            </a:r>
            <a:r>
              <a:rPr lang="en-US" baseline="30000" dirty="0" smtClean="0"/>
              <a:t>(2)</a:t>
            </a:r>
            <a:r>
              <a:rPr lang="en-US" dirty="0" smtClean="0"/>
              <a:t>(0) at least 2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below 1, consistent with a quantum field</a:t>
            </a:r>
          </a:p>
          <a:p>
            <a:endParaRPr lang="en-US" dirty="0" smtClean="0"/>
          </a:p>
          <a:p>
            <a:r>
              <a:rPr lang="en-US" dirty="0" smtClean="0"/>
              <a:t>2 detector measurements yielded g</a:t>
            </a:r>
            <a:r>
              <a:rPr lang="en-US" baseline="30000" dirty="0" smtClean="0"/>
              <a:t>(2)</a:t>
            </a:r>
            <a:r>
              <a:rPr lang="en-US" dirty="0" smtClean="0"/>
              <a:t>(0) &gt;&gt; 1, consistent with a classical field</a:t>
            </a:r>
          </a:p>
          <a:p>
            <a:endParaRPr lang="en-US" dirty="0" smtClean="0"/>
          </a:p>
          <a:p>
            <a:r>
              <a:rPr lang="en-US" dirty="0" smtClean="0"/>
              <a:t>Overall success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III: Single Photon Interference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Experimental goal: build a polarizing interferometer and observe single photon interference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Qualitative Illustration of </a:t>
            </a:r>
            <a:br>
              <a:rPr lang="en-US" dirty="0" smtClean="0"/>
            </a:br>
            <a:r>
              <a:rPr lang="en-US" dirty="0" smtClean="0"/>
              <a:t>Type I Downconversion</a:t>
            </a:r>
            <a:endParaRPr lang="en-US" dirty="0"/>
          </a:p>
        </p:txBody>
      </p:sp>
      <p:pic>
        <p:nvPicPr>
          <p:cNvPr id="4" name="Content Placeholder 3" descr="SPDC Diagram 1.png"/>
          <p:cNvPicPr>
            <a:picLocks noGrp="1" noChangeAspect="1"/>
          </p:cNvPicPr>
          <p:nvPr>
            <p:ph idx="1"/>
          </p:nvPr>
        </p:nvPicPr>
        <p:blipFill>
          <a:blip r:embed="rId2"/>
          <a:srcRect t="-6380" b="-6380"/>
          <a:stretch>
            <a:fillRect/>
          </a:stretch>
        </p:blipFill>
        <p:spPr>
          <a:xfrm>
            <a:off x="301695" y="1676797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Polarizing Interferometer</a:t>
            </a:r>
            <a:endParaRPr lang="en-US" dirty="0"/>
          </a:p>
        </p:txBody>
      </p:sp>
      <p:pic>
        <p:nvPicPr>
          <p:cNvPr id="4" name="Content Placeholder 3" descr="Polarizing Interferometer Diagr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4466" r="-44466"/>
          <a:stretch>
            <a:fillRect/>
          </a:stretch>
        </p:blipFill>
        <p:spPr>
          <a:xfrm>
            <a:off x="-202434" y="1153259"/>
            <a:ext cx="9995998" cy="54974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Polarizing Interferometer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Beam path is split and then recombined by the beam displacing </a:t>
            </a:r>
            <a:r>
              <a:rPr lang="en-US" dirty="0" err="1" smtClean="0"/>
              <a:t>polarizers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5" name="Picture 4" descr="Polarizing Interferometer Diagram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2933"/>
            <a:ext cx="91440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Interference Pattern with Alignment Laser</a:t>
            </a:r>
            <a:endParaRPr lang="en-US" dirty="0"/>
          </a:p>
        </p:txBody>
      </p:sp>
      <p:pic>
        <p:nvPicPr>
          <p:cNvPr id="4" name="IMG_0751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5" name="TextBox 4"/>
          <p:cNvSpPr txBox="1"/>
          <p:nvPr/>
        </p:nvSpPr>
        <p:spPr>
          <a:xfrm>
            <a:off x="1775346" y="6385019"/>
            <a:ext cx="583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 in slideshow mode to see video of interference pattern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Photon Interference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we see a sinusoidal pattern in B counts as we rotate the BDP, we are seeing an interference pattern</a:t>
            </a:r>
          </a:p>
          <a:p>
            <a:r>
              <a:rPr lang="en-US" dirty="0" smtClean="0"/>
              <a:t>If g</a:t>
            </a:r>
            <a:r>
              <a:rPr lang="en-US" baseline="30000" dirty="0" smtClean="0"/>
              <a:t>(2)</a:t>
            </a:r>
            <a:r>
              <a:rPr lang="en-US" dirty="0" smtClean="0"/>
              <a:t>(0) &lt; 1 and we see the same sinusoidal pattern in AB coincidence counts, we are seeing single photon interference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Interference Pattern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>
          <a:xfrm>
            <a:off x="-551151" y="504953"/>
            <a:ext cx="10085095" cy="5546414"/>
          </a:xfrm>
        </p:spPr>
      </p:pic>
      <p:sp>
        <p:nvSpPr>
          <p:cNvPr id="11" name="TextBox 10"/>
          <p:cNvSpPr txBox="1"/>
          <p:nvPr/>
        </p:nvSpPr>
        <p:spPr>
          <a:xfrm>
            <a:off x="1088533" y="5844040"/>
            <a:ext cx="680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5690" y="6099944"/>
            <a:ext cx="746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Integration time: 8 seconds                                                               Visibility: 0.63                 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5690" y="6469276"/>
            <a:ext cx="55748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Interference patterns near equal path lengths through the interferometer showed visibility of ~0.85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599501" y="498774"/>
            <a:ext cx="10137536" cy="5575254"/>
          </a:xfrm>
        </p:spPr>
      </p:pic>
      <p:sp>
        <p:nvSpPr>
          <p:cNvPr id="5" name="TextBox 4"/>
          <p:cNvSpPr txBox="1"/>
          <p:nvPr/>
        </p:nvSpPr>
        <p:spPr>
          <a:xfrm>
            <a:off x="842317" y="6258694"/>
            <a:ext cx="6894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Mean: 0.63                                                                 Standard Deviation: 0.10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nterference Graph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822" r="-6822"/>
          <a:stretch>
            <a:fillRect/>
          </a:stretch>
        </p:blipFill>
        <p:spPr>
          <a:xfrm>
            <a:off x="-268487" y="408067"/>
            <a:ext cx="9672223" cy="5319350"/>
          </a:xfrm>
        </p:spPr>
      </p:pic>
      <p:sp>
        <p:nvSpPr>
          <p:cNvPr id="6" name="TextBox 5"/>
          <p:cNvSpPr txBox="1"/>
          <p:nvPr/>
        </p:nvSpPr>
        <p:spPr>
          <a:xfrm>
            <a:off x="2545089" y="6125860"/>
            <a:ext cx="444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Nice view of where maximum visibility occurs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 interference pattern was observed in the AB coincidence counts</a:t>
            </a:r>
          </a:p>
          <a:p>
            <a:r>
              <a:rPr lang="en-US" dirty="0" smtClean="0"/>
              <a:t>This, combined with g</a:t>
            </a:r>
            <a:r>
              <a:rPr lang="en-US" baseline="30000" dirty="0" smtClean="0"/>
              <a:t>2</a:t>
            </a:r>
            <a:r>
              <a:rPr lang="en-US" dirty="0" smtClean="0"/>
              <a:t>(0) measurements 3.7 standard deviations less than 1 (during the same data run) indicates that we successfully observed single photon interference</a:t>
            </a:r>
          </a:p>
          <a:p>
            <a:r>
              <a:rPr lang="en-US" dirty="0" smtClean="0"/>
              <a:t>These three experiments show that light simultaneously exhibits wave and particle-like behavior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1684" y="1417638"/>
            <a:ext cx="76849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Beck, Mark. Quantum Mechanics: Theory and Experiment. New York: Oxford UP, </a:t>
            </a:r>
          </a:p>
          <a:p>
            <a:r>
              <a:rPr lang="en-US" dirty="0" smtClean="0"/>
              <a:t>2012</a:t>
            </a:r>
            <a:r>
              <a:rPr lang="en-US" dirty="0" smtClean="0"/>
              <a:t>. </a:t>
            </a:r>
            <a:r>
              <a:rPr lang="en-US" dirty="0" smtClean="0"/>
              <a:t>Print.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Conservation of Energy</a:t>
            </a:r>
            <a:endParaRPr lang="en-US" dirty="0"/>
          </a:p>
        </p:txBody>
      </p:sp>
      <p:pic>
        <p:nvPicPr>
          <p:cNvPr id="5" name="Picture 4" descr="Energy Conservation Equation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460" y="1688877"/>
            <a:ext cx="6492321" cy="1054166"/>
          </a:xfrm>
          <a:prstGeom prst="rect">
            <a:avLst/>
          </a:prstGeom>
        </p:spPr>
      </p:pic>
      <p:pic>
        <p:nvPicPr>
          <p:cNvPr id="6" name="Picture 5" descr="Energy Conservation Equation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140" y="2937412"/>
            <a:ext cx="5287159" cy="100748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Pump beam: </a:t>
            </a:r>
            <a:r>
              <a:rPr lang="en-US" dirty="0" err="1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 = 406nm</a:t>
            </a:r>
          </a:p>
          <a:p>
            <a:r>
              <a:rPr lang="en-US" dirty="0" smtClean="0"/>
              <a:t>Signal, Idler beams: </a:t>
            </a:r>
            <a:r>
              <a:rPr lang="en-US" dirty="0" err="1" smtClean="0">
                <a:latin typeface="Symbol" charset="2"/>
                <a:cs typeface="Symbol" charset="2"/>
              </a:rPr>
              <a:t>l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/>
              <a:t>~</a:t>
            </a:r>
            <a:r>
              <a:rPr lang="en-US" dirty="0" smtClean="0"/>
              <a:t> 812 nm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Conservation of Momentum</a:t>
            </a:r>
            <a:endParaRPr lang="en-US" dirty="0"/>
          </a:p>
        </p:txBody>
      </p:sp>
      <p:pic>
        <p:nvPicPr>
          <p:cNvPr id="9" name="Content Placeholder 8" descr="Momentum Conservation 1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09533" b="-109533"/>
          <a:stretch>
            <a:fillRect/>
          </a:stretch>
        </p:blipFill>
        <p:spPr>
          <a:xfrm>
            <a:off x="1377269" y="401795"/>
            <a:ext cx="6385007" cy="3511508"/>
          </a:xfrm>
        </p:spPr>
      </p:pic>
      <p:pic>
        <p:nvPicPr>
          <p:cNvPr id="10" name="Picture 9" descr="Momentum Conservation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918" y="2836227"/>
            <a:ext cx="4863939" cy="1077076"/>
          </a:xfrm>
          <a:prstGeom prst="rect">
            <a:avLst/>
          </a:prstGeom>
        </p:spPr>
      </p:pic>
      <p:pic>
        <p:nvPicPr>
          <p:cNvPr id="11" name="Picture 10" descr="SPDC Diagram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806" y="3851577"/>
            <a:ext cx="6842206" cy="2993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Achieve spontaneous parametric downconversion</a:t>
            </a:r>
          </a:p>
          <a:p>
            <a:r>
              <a:rPr lang="en-US" dirty="0" smtClean="0"/>
              <a:t>Find out which angle with respect to pump beam maximizes counts</a:t>
            </a:r>
          </a:p>
          <a:p>
            <a:r>
              <a:rPr lang="en-US" dirty="0" smtClean="0"/>
              <a:t>Observe conservation of momentum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Apparatus</a:t>
            </a:r>
            <a:endParaRPr lang="en-US" dirty="0"/>
          </a:p>
        </p:txBody>
      </p:sp>
      <p:pic>
        <p:nvPicPr>
          <p:cNvPr id="4" name="Content Placeholder 3" descr="2 Detector Diagr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4466" r="-44466"/>
          <a:stretch>
            <a:fillRect/>
          </a:stretch>
        </p:blipFill>
        <p:spPr>
          <a:xfrm>
            <a:off x="181422" y="1210311"/>
            <a:ext cx="9602415" cy="52809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Apparatus</a:t>
            </a:r>
            <a:endParaRPr lang="en-US" dirty="0"/>
          </a:p>
        </p:txBody>
      </p:sp>
      <p:pic>
        <p:nvPicPr>
          <p:cNvPr id="5" name="Content Placeholder 4" descr="IMG_070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4110" r="-541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</TotalTime>
  <Words>1083</Words>
  <Application>Microsoft Macintosh PowerPoint</Application>
  <PresentationFormat>On-screen Show (4:3)</PresentationFormat>
  <Paragraphs>155</Paragraphs>
  <Slides>48</Slides>
  <Notes>5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Spontaneous Parametric Downconversion</vt:lpstr>
      <vt:lpstr>Part I: Spontaneous Parametric Downconversion</vt:lpstr>
      <vt:lpstr>How It Works</vt:lpstr>
      <vt:lpstr>A Qualitative Illustration of  Type I Downconversion</vt:lpstr>
      <vt:lpstr>Conservation of Energy</vt:lpstr>
      <vt:lpstr>Conservation of Momentum</vt:lpstr>
      <vt:lpstr>Experimental Goals</vt:lpstr>
      <vt:lpstr>Experimental Apparatus</vt:lpstr>
      <vt:lpstr>Experimental Apparatus</vt:lpstr>
      <vt:lpstr>Pump Laser</vt:lpstr>
      <vt:lpstr>Mirrors and Apertures</vt:lpstr>
      <vt:lpstr>b-Barium Borate Crystal</vt:lpstr>
      <vt:lpstr>Detector A</vt:lpstr>
      <vt:lpstr>Detectors A and B</vt:lpstr>
      <vt:lpstr>Single-Photon Counting Modules</vt:lpstr>
      <vt:lpstr>Safety Lights</vt:lpstr>
      <vt:lpstr>Coincidence Counting Unit</vt:lpstr>
      <vt:lpstr>Slide 18</vt:lpstr>
      <vt:lpstr>Slide 19</vt:lpstr>
      <vt:lpstr>Results</vt:lpstr>
      <vt:lpstr>Part II: Degree of Second-Order Coherence g(2)(0)</vt:lpstr>
      <vt:lpstr>Experimental Apparatus</vt:lpstr>
      <vt:lpstr>Three Detector Setup with PBS</vt:lpstr>
      <vt:lpstr>Two Detector g(2)(0)</vt:lpstr>
      <vt:lpstr>Three Detector g(2)(0)</vt:lpstr>
      <vt:lpstr>Derivation of g(2)(0)</vt:lpstr>
      <vt:lpstr>Slide 27</vt:lpstr>
      <vt:lpstr>Slide 28</vt:lpstr>
      <vt:lpstr>Relating Intensity to Photocurrent</vt:lpstr>
      <vt:lpstr>Slide 30</vt:lpstr>
      <vt:lpstr>Probabilities in Terms of Counts</vt:lpstr>
      <vt:lpstr>3 Detector g(2)(0)</vt:lpstr>
      <vt:lpstr>Slide 33</vt:lpstr>
      <vt:lpstr>Classical g(2)(0) vs Quantum g(2)(0)</vt:lpstr>
      <vt:lpstr>Experimental Goals</vt:lpstr>
      <vt:lpstr>Slide 36</vt:lpstr>
      <vt:lpstr>Slide 37</vt:lpstr>
      <vt:lpstr>Results</vt:lpstr>
      <vt:lpstr>Part III: Single Photon Interference</vt:lpstr>
      <vt:lpstr>Polarizing Interferometer</vt:lpstr>
      <vt:lpstr>Polarizing Interferometer</vt:lpstr>
      <vt:lpstr>Interference Pattern with Alignment Laser</vt:lpstr>
      <vt:lpstr>Single Photon Interference</vt:lpstr>
      <vt:lpstr>Slide 44</vt:lpstr>
      <vt:lpstr>Slide 45</vt:lpstr>
      <vt:lpstr>Slide 46</vt:lpstr>
      <vt:lpstr>Results</vt:lpstr>
      <vt:lpstr>References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Spontaneous Parametric Downconversion &amp; “Proof” of the Existence of Photons</dc:title>
  <dc:creator>Jacob Magers</dc:creator>
  <cp:lastModifiedBy>Jacob Magers</cp:lastModifiedBy>
  <cp:revision>11</cp:revision>
  <dcterms:created xsi:type="dcterms:W3CDTF">2013-06-15T00:41:07Z</dcterms:created>
  <dcterms:modified xsi:type="dcterms:W3CDTF">2013-06-15T01:00:27Z</dcterms:modified>
</cp:coreProperties>
</file>